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485" r:id="rId2"/>
    <p:sldId id="472" r:id="rId3"/>
    <p:sldId id="520" r:id="rId4"/>
    <p:sldId id="499" r:id="rId5"/>
    <p:sldId id="500" r:id="rId6"/>
    <p:sldId id="505" r:id="rId7"/>
    <p:sldId id="502" r:id="rId8"/>
    <p:sldId id="503" r:id="rId9"/>
    <p:sldId id="521" r:id="rId10"/>
    <p:sldId id="506" r:id="rId11"/>
    <p:sldId id="507" r:id="rId12"/>
    <p:sldId id="514" r:id="rId13"/>
    <p:sldId id="508" r:id="rId14"/>
    <p:sldId id="510" r:id="rId15"/>
    <p:sldId id="509" r:id="rId16"/>
    <p:sldId id="511" r:id="rId17"/>
    <p:sldId id="515" r:id="rId18"/>
    <p:sldId id="512" r:id="rId19"/>
    <p:sldId id="513" r:id="rId20"/>
    <p:sldId id="516" r:id="rId21"/>
    <p:sldId id="517" r:id="rId22"/>
    <p:sldId id="518" r:id="rId23"/>
    <p:sldId id="519" r:id="rId24"/>
    <p:sldId id="522" r:id="rId25"/>
    <p:sldId id="523" r:id="rId26"/>
    <p:sldId id="469" r:id="rId27"/>
  </p:sldIdLst>
  <p:sldSz cx="9144000" cy="5143500" type="screen16x9"/>
  <p:notesSz cx="6858000" cy="9144000"/>
  <p:defaultTextStyle>
    <a:defPPr>
      <a:defRPr lang="zh-CN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621">
          <p15:clr>
            <a:srgbClr val="A4A3A4"/>
          </p15:clr>
        </p15:guide>
        <p15:guide id="4" orient="horz" pos="680">
          <p15:clr>
            <a:srgbClr val="A4A3A4"/>
          </p15:clr>
        </p15:guide>
        <p15:guide id="5" orient="horz" pos="2927">
          <p15:clr>
            <a:srgbClr val="A4A3A4"/>
          </p15:clr>
        </p15:guide>
        <p15:guide id="6" pos="2875">
          <p15:clr>
            <a:srgbClr val="A4A3A4"/>
          </p15:clr>
        </p15:guide>
        <p15:guide id="7" pos="373">
          <p15:clr>
            <a:srgbClr val="A4A3A4"/>
          </p15:clr>
        </p15:guide>
        <p15:guide id="8" pos="53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9700"/>
    <a:srgbClr val="909090"/>
    <a:srgbClr val="454545"/>
    <a:srgbClr val="FF8607"/>
    <a:srgbClr val="282828"/>
    <a:srgbClr val="071F65"/>
    <a:srgbClr val="006C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18" autoAdjust="0"/>
    <p:restoredTop sz="95520" autoAdjust="0"/>
  </p:normalViewPr>
  <p:slideViewPr>
    <p:cSldViewPr snapToGrid="0" snapToObjects="1">
      <p:cViewPr varScale="1">
        <p:scale>
          <a:sx n="138" d="100"/>
          <a:sy n="138" d="100"/>
        </p:scale>
        <p:origin x="88" y="104"/>
      </p:cViewPr>
      <p:guideLst>
        <p:guide orient="horz" pos="2160"/>
        <p:guide pos="3840"/>
        <p:guide orient="horz" pos="1621"/>
        <p:guide orient="horz" pos="680"/>
        <p:guide orient="horz" pos="2927"/>
        <p:guide pos="2875"/>
        <p:guide pos="373"/>
        <p:guide pos="53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88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18F8A-74B5-9148-A891-627592061A38}" type="datetimeFigureOut">
              <a:rPr kumimoji="1" lang="zh-CN" altLang="en-US" smtClean="0"/>
              <a:t>2024/4/16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768D9-5829-CA4C-800C-5932EF9830F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6ACD6-F780-4A47-B5D9-D292A4BD6F81}" type="datetimeFigureOut">
              <a:rPr kumimoji="1" lang="zh-CN" altLang="en-US" smtClean="0"/>
              <a:t>2024/4/16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2715C-60D8-4442-95C1-470452B8606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版权声明：</a:t>
            </a:r>
            <a:r>
              <a:rPr lang="en-US" altLang="zh-CN" dirty="0"/>
              <a:t>300</a:t>
            </a:r>
            <a:r>
              <a:rPr lang="zh-CN" altLang="en-US" dirty="0"/>
              <a:t>套精品模板商业授权，请联系</a:t>
            </a:r>
            <a:r>
              <a:rPr lang="en-US" altLang="zh-CN" dirty="0"/>
              <a:t>【</a:t>
            </a:r>
            <a:r>
              <a:rPr lang="zh-CN" altLang="en-US" dirty="0"/>
              <a:t>锐旗设计</a:t>
            </a:r>
            <a:r>
              <a:rPr lang="en-US" altLang="zh-CN" dirty="0"/>
              <a:t>】:https://9ppt.taobao.com</a:t>
            </a:r>
            <a:r>
              <a:rPr lang="zh-CN" altLang="en-US" dirty="0"/>
              <a:t>，专业</a:t>
            </a:r>
            <a:r>
              <a:rPr lang="en-US" altLang="zh-CN" dirty="0"/>
              <a:t>PPT</a:t>
            </a:r>
            <a:r>
              <a:rPr lang="zh-CN" altLang="en-US" dirty="0"/>
              <a:t>老师为你解决所有</a:t>
            </a:r>
            <a:r>
              <a:rPr lang="en-US" altLang="zh-CN" dirty="0"/>
              <a:t>PPT</a:t>
            </a:r>
            <a:r>
              <a:rPr lang="zh-CN" altLang="en-US" dirty="0"/>
              <a:t>问题！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1102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6400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98144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13762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0556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909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04171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96482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66989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8065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版权声明：</a:t>
            </a:r>
            <a:r>
              <a:rPr lang="en-US" altLang="zh-CN" dirty="0"/>
              <a:t>300</a:t>
            </a:r>
            <a:r>
              <a:rPr lang="zh-CN" altLang="en-US" dirty="0"/>
              <a:t>套精品模板商业授权，请联系</a:t>
            </a:r>
            <a:r>
              <a:rPr lang="en-US" altLang="zh-CN" dirty="0"/>
              <a:t>【</a:t>
            </a:r>
            <a:r>
              <a:rPr lang="zh-CN" altLang="en-US" dirty="0"/>
              <a:t>锐旗设计</a:t>
            </a:r>
            <a:r>
              <a:rPr lang="en-US" altLang="zh-CN" dirty="0"/>
              <a:t>】:https://9ppt.taobao.com</a:t>
            </a:r>
            <a:r>
              <a:rPr lang="zh-CN" altLang="en-US" dirty="0"/>
              <a:t>，专业</a:t>
            </a:r>
            <a:r>
              <a:rPr lang="en-US" altLang="zh-CN" dirty="0"/>
              <a:t>PPT</a:t>
            </a:r>
            <a:r>
              <a:rPr lang="zh-CN" altLang="en-US" dirty="0"/>
              <a:t>老师为你解决所有</a:t>
            </a:r>
            <a:r>
              <a:rPr lang="en-US" altLang="zh-CN" dirty="0"/>
              <a:t>PPT</a:t>
            </a:r>
            <a:r>
              <a:rPr lang="zh-CN" altLang="en-US" dirty="0"/>
              <a:t>问题！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64287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46263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73146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45462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64274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4985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2921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5550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648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3358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33897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27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wipe/>
      </p:transition>
    </mc:Choice>
    <mc:Fallback xmlns="">
      <p:transition advClick="0"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8136860" y="4786900"/>
            <a:ext cx="820283" cy="276999"/>
          </a:xfrm>
          <a:prstGeom prst="rect">
            <a:avLst/>
          </a:prstGeom>
        </p:spPr>
        <p:txBody>
          <a:bodyPr lIns="68580" tIns="34290" rIns="68580" bIns="34290"/>
          <a:lstStyle/>
          <a:p>
            <a:pPr algn="ctr"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 </a:t>
            </a:r>
            <a:fld id="{2EEF1883-7A0E-4F66-9932-E581691AD397}" type="slidenum"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wipe/>
      </p:transition>
    </mc:Choice>
    <mc:Fallback xmlns="">
      <p:transition advClick="0"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wipe/>
      </p:transition>
    </mc:Choice>
    <mc:Fallback xmlns="">
      <p:transition advClick="0"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 xmlns:p14="http://schemas.microsoft.com/office/powerpoint/2010/main">
    <mc:Choice Requires="p14">
      <p:transition p14:dur="200" advClick="0">
        <p:wipe/>
      </p:transition>
    </mc:Choice>
    <mc:Fallback xmlns="">
      <p:transition advClick="0">
        <p:wipe/>
      </p:transition>
    </mc:Fallback>
  </mc:AlternateConten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i="0" kern="1200" baseline="0">
          <a:solidFill>
            <a:srgbClr val="071F65"/>
          </a:solidFill>
          <a:effectLst/>
          <a:latin typeface="Arial Black" panose="020B0A040201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67970" indent="-267970" algn="just" defTabSz="685800" rtl="0" eaLnBrk="1" latinLnBrk="0" hangingPunct="1">
        <a:lnSpc>
          <a:spcPct val="110000"/>
        </a:lnSpc>
        <a:spcBef>
          <a:spcPts val="1350"/>
        </a:spcBef>
        <a:spcAft>
          <a:spcPts val="0"/>
        </a:spcAft>
        <a:buClr>
          <a:schemeClr val="accent2">
            <a:lumMod val="75000"/>
          </a:schemeClr>
        </a:buClr>
        <a:buSzPct val="70000"/>
        <a:buFont typeface="Wingdings 2" panose="05020102010507070707" pitchFamily="18" charset="2"/>
        <a:buChar char=""/>
        <a:defRPr sz="1500" kern="1200" baseline="0">
          <a:solidFill>
            <a:srgbClr val="071F65"/>
          </a:solidFill>
          <a:latin typeface="Arial" panose="020B0604020202090204" pitchFamily="34" charset="0"/>
          <a:ea typeface="微软雅黑" panose="020B0503020204020204" pitchFamily="34" charset="-122"/>
          <a:cs typeface="+mn-cs"/>
        </a:defRPr>
      </a:lvl1pPr>
      <a:lvl2pPr marL="267970" indent="-267970" algn="just" defTabSz="685800" rtl="0" eaLnBrk="1" latinLnBrk="0" hangingPunct="1">
        <a:lnSpc>
          <a:spcPct val="130000"/>
        </a:lnSpc>
        <a:spcBef>
          <a:spcPts val="0"/>
        </a:spcBef>
        <a:spcAft>
          <a:spcPts val="45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200" kern="1200" baseline="0">
          <a:solidFill>
            <a:srgbClr val="071F65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r.tuna.tsinghua.edu.cn/help/anaconda/?eqid=a38a4a4800068d0600000003645b7087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naconda.org/" TargetMode="Externa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amba.readthedocs.io/en/latest/index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naconda.com/download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anaconda.com/free/miniconda/index.ht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conda.io/projects/conda/en/stable/commands/index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8398355" y="4740236"/>
            <a:ext cx="497572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kumimoji="1" lang="zh-CN" altLang="en-US" b="1" dirty="0">
                <a:solidFill>
                  <a:srgbClr val="071F6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rPr>
              <a:t>项彬</a:t>
            </a:r>
            <a:endParaRPr kumimoji="1"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188932" y="2321681"/>
            <a:ext cx="4766131" cy="50013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" altLang="zh-CN" sz="2800" b="1" dirty="0" err="1">
                <a:solidFill>
                  <a:srgbClr val="071F65"/>
                </a:solidFill>
                <a:latin typeface="+mj-ea"/>
                <a:ea typeface="+mj-ea"/>
              </a:rPr>
              <a:t>Conda</a:t>
            </a:r>
            <a:r>
              <a:rPr lang="en-US" altLang="zh-CN" sz="2800" b="1" dirty="0">
                <a:solidFill>
                  <a:srgbClr val="071F65"/>
                </a:solidFill>
                <a:latin typeface="+mj-ea"/>
                <a:ea typeface="+mj-ea"/>
              </a:rPr>
              <a:t>/</a:t>
            </a:r>
            <a:r>
              <a:rPr lang="en-US" altLang="zh-CN" sz="2800" b="1" dirty="0" err="1">
                <a:solidFill>
                  <a:srgbClr val="071F65"/>
                </a:solidFill>
                <a:latin typeface="+mj-ea"/>
                <a:ea typeface="+mj-ea"/>
              </a:rPr>
              <a:t>Miniconda</a:t>
            </a:r>
            <a:r>
              <a:rPr lang="zh-CN" altLang="en-US" sz="2800" b="1" dirty="0">
                <a:solidFill>
                  <a:srgbClr val="071F65"/>
                </a:solidFill>
                <a:latin typeface="+mj-ea"/>
                <a:ea typeface="+mj-ea"/>
              </a:rPr>
              <a:t>介绍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926" y="565767"/>
            <a:ext cx="2248145" cy="6662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wipe/>
      </p:transition>
    </mc:Choice>
    <mc:Fallback xmlns="">
      <p:transition advClick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476188" y="177842"/>
            <a:ext cx="2775115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en-US" altLang="zh-CN" sz="2400" b="1" dirty="0">
                <a:solidFill>
                  <a:schemeClr val="accent1"/>
                </a:solidFill>
              </a:rPr>
              <a:t>2.</a:t>
            </a:r>
            <a:r>
              <a:rPr lang="zh-CN" altLang="en-US" sz="2400" b="1" dirty="0">
                <a:solidFill>
                  <a:schemeClr val="accent1"/>
                </a:solidFill>
              </a:rPr>
              <a:t> 如何使用</a:t>
            </a:r>
            <a:r>
              <a:rPr lang="en-US" altLang="zh-CN" sz="2400" b="1" dirty="0" err="1">
                <a:solidFill>
                  <a:schemeClr val="accent1"/>
                </a:solidFill>
              </a:rPr>
              <a:t>Conda</a:t>
            </a:r>
            <a:endParaRPr lang="en-US" altLang="zh-CN" sz="2400" b="1" dirty="0">
              <a:solidFill>
                <a:schemeClr val="accent1"/>
              </a:solidFill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7911B3D-9F7A-6783-EB70-38DD3A8B0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619" y="883437"/>
            <a:ext cx="5346700" cy="19558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C412014-195E-CC5B-0CF3-897E8C61A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9269" y="3083170"/>
            <a:ext cx="45974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6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wipe/>
      </p:transition>
    </mc:Choice>
    <mc:Fallback xmlns="">
      <p:transition advClick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476188" y="177842"/>
            <a:ext cx="2775115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en-US" altLang="zh-CN" sz="2400" b="1" dirty="0">
                <a:solidFill>
                  <a:schemeClr val="accent1"/>
                </a:solidFill>
              </a:rPr>
              <a:t>2.</a:t>
            </a:r>
            <a:r>
              <a:rPr lang="zh-CN" altLang="en-US" sz="2400" b="1" dirty="0">
                <a:solidFill>
                  <a:schemeClr val="accent1"/>
                </a:solidFill>
              </a:rPr>
              <a:t> 如何使用</a:t>
            </a:r>
            <a:r>
              <a:rPr lang="en-US" altLang="zh-CN" sz="2400" b="1" dirty="0" err="1">
                <a:solidFill>
                  <a:schemeClr val="accent1"/>
                </a:solidFill>
              </a:rPr>
              <a:t>Conda</a:t>
            </a:r>
            <a:endParaRPr lang="en-US" altLang="zh-CN" sz="2400" b="1" dirty="0">
              <a:solidFill>
                <a:schemeClr val="accent1"/>
              </a:solidFill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137007-7261-437B-9D14-2592F3AAA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262" y="1112066"/>
            <a:ext cx="4511694" cy="3678765"/>
          </a:xfrm>
          <a:prstGeom prst="rect">
            <a:avLst/>
          </a:prstGeom>
        </p:spPr>
      </p:pic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318BBDC9-5E05-D208-9C72-AD7B5BE2383A}"/>
              </a:ext>
            </a:extLst>
          </p:cNvPr>
          <p:cNvCxnSpPr/>
          <p:nvPr/>
        </p:nvCxnSpPr>
        <p:spPr>
          <a:xfrm flipV="1">
            <a:off x="734646" y="4720492"/>
            <a:ext cx="1328616" cy="703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A93687D0-D7EB-1C6E-C0DB-F0E4CFA5F559}"/>
              </a:ext>
            </a:extLst>
          </p:cNvPr>
          <p:cNvSpPr txBox="1"/>
          <p:nvPr/>
        </p:nvSpPr>
        <p:spPr>
          <a:xfrm>
            <a:off x="1853530" y="698662"/>
            <a:ext cx="4931158" cy="34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400" dirty="0">
                <a:latin typeface="Arial" panose="020B0604020202090204" pitchFamily="34" charset="0"/>
                <a:ea typeface="微软雅黑" panose="020B0503020204020204" pitchFamily="34" charset="-122"/>
              </a:rPr>
              <a:t>注意！ </a:t>
            </a:r>
            <a:r>
              <a:rPr kumimoji="1" lang="zh-CN" altLang="en-US" sz="1400" dirty="0">
                <a:solidFill>
                  <a:srgbClr val="FF0000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重新登陆服务器</a:t>
            </a:r>
            <a:r>
              <a:rPr kumimoji="1" lang="zh-CN" altLang="en-US" sz="1400" dirty="0">
                <a:latin typeface="Arial" panose="020B0604020202090204" pitchFamily="34" charset="0"/>
                <a:ea typeface="微软雅黑" panose="020B0503020204020204" pitchFamily="34" charset="-122"/>
              </a:rPr>
              <a:t>后左下角会出现</a:t>
            </a:r>
            <a:r>
              <a:rPr kumimoji="1" lang="en-US" altLang="zh-CN" sz="1400" dirty="0">
                <a:latin typeface="Arial" panose="020B0604020202090204" pitchFamily="34" charset="0"/>
                <a:ea typeface="微软雅黑" panose="020B0503020204020204" pitchFamily="34" charset="-122"/>
              </a:rPr>
              <a:t>base</a:t>
            </a:r>
            <a:r>
              <a:rPr kumimoji="1" lang="zh-CN" altLang="en-US" sz="1400" dirty="0">
                <a:latin typeface="Arial" panose="020B0604020202090204" pitchFamily="34" charset="0"/>
                <a:ea typeface="微软雅黑" panose="020B0503020204020204" pitchFamily="34" charset="-122"/>
              </a:rPr>
              <a:t>则表示安装完成</a:t>
            </a:r>
          </a:p>
        </p:txBody>
      </p:sp>
    </p:spTree>
    <p:extLst>
      <p:ext uri="{BB962C8B-B14F-4D97-AF65-F5344CB8AC3E}">
        <p14:creationId xmlns:p14="http://schemas.microsoft.com/office/powerpoint/2010/main" val="136755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wipe/>
      </p:transition>
    </mc:Choice>
    <mc:Fallback xmlns="">
      <p:transition advClick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476188" y="177842"/>
            <a:ext cx="2775115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en-US" altLang="zh-CN" sz="2400" b="1" dirty="0">
                <a:solidFill>
                  <a:schemeClr val="accent1"/>
                </a:solidFill>
              </a:rPr>
              <a:t>2.</a:t>
            </a:r>
            <a:r>
              <a:rPr lang="zh-CN" altLang="en-US" sz="2400" b="1" dirty="0">
                <a:solidFill>
                  <a:schemeClr val="accent1"/>
                </a:solidFill>
              </a:rPr>
              <a:t> 如何使用</a:t>
            </a:r>
            <a:r>
              <a:rPr lang="en-US" altLang="zh-CN" sz="2400" b="1" dirty="0" err="1">
                <a:solidFill>
                  <a:schemeClr val="accent1"/>
                </a:solidFill>
              </a:rPr>
              <a:t>Conda</a:t>
            </a:r>
            <a:endParaRPr lang="en-US" altLang="zh-CN" sz="2400" b="1" dirty="0">
              <a:solidFill>
                <a:schemeClr val="accent1"/>
              </a:solidFill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1595B7-349F-37E4-4D0A-37D0B1AB4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663" y="639505"/>
            <a:ext cx="4358673" cy="434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7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wipe/>
      </p:transition>
    </mc:Choice>
    <mc:Fallback xmlns="">
      <p:transition advClick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476188" y="177842"/>
            <a:ext cx="2775115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en-US" altLang="zh-CN" sz="2400" b="1" dirty="0">
                <a:solidFill>
                  <a:schemeClr val="accent1"/>
                </a:solidFill>
              </a:rPr>
              <a:t>2.</a:t>
            </a:r>
            <a:r>
              <a:rPr lang="zh-CN" altLang="en-US" sz="2400" b="1" dirty="0">
                <a:solidFill>
                  <a:schemeClr val="accent1"/>
                </a:solidFill>
              </a:rPr>
              <a:t> 如何使用</a:t>
            </a:r>
            <a:r>
              <a:rPr lang="en-US" altLang="zh-CN" sz="2400" b="1" dirty="0" err="1">
                <a:solidFill>
                  <a:schemeClr val="accent1"/>
                </a:solidFill>
              </a:rPr>
              <a:t>Conda</a:t>
            </a:r>
            <a:endParaRPr lang="en-US" altLang="zh-CN" sz="2400" b="1" dirty="0">
              <a:solidFill>
                <a:schemeClr val="accent1"/>
              </a:solidFill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52542B5-DCE3-66BC-59B7-3F386376B1A1}"/>
              </a:ext>
            </a:extLst>
          </p:cNvPr>
          <p:cNvSpPr txBox="1"/>
          <p:nvPr/>
        </p:nvSpPr>
        <p:spPr>
          <a:xfrm>
            <a:off x="2286000" y="4271312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hlinkClick r:id="rId3"/>
              </a:rPr>
              <a:t>anaconda | </a:t>
            </a:r>
            <a:r>
              <a:rPr lang="zh-CN" altLang="en-US" dirty="0">
                <a:hlinkClick r:id="rId3"/>
              </a:rPr>
              <a:t>镜像站使用帮助 </a:t>
            </a:r>
            <a:r>
              <a:rPr lang="en-US" altLang="zh-CN" dirty="0">
                <a:hlinkClick r:id="rId3"/>
              </a:rPr>
              <a:t>| </a:t>
            </a:r>
            <a:r>
              <a:rPr lang="zh-CN" altLang="en-US" dirty="0">
                <a:hlinkClick r:id="rId3"/>
              </a:rPr>
              <a:t>清华大学开源软件镜像站 </a:t>
            </a:r>
            <a:r>
              <a:rPr lang="en-US" altLang="zh-CN" dirty="0">
                <a:hlinkClick r:id="rId3"/>
              </a:rPr>
              <a:t>| </a:t>
            </a:r>
            <a:r>
              <a:rPr lang="en" altLang="zh-CN" dirty="0">
                <a:hlinkClick r:id="rId3"/>
              </a:rPr>
              <a:t>Tsinghua Open Source Mirror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98E7C52-223D-2ACA-A4DD-07DAB44CB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3745" y="696458"/>
            <a:ext cx="5092381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99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wipe/>
      </p:transition>
    </mc:Choice>
    <mc:Fallback xmlns="">
      <p:transition advClick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476188" y="177842"/>
            <a:ext cx="2775115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en-US" altLang="zh-CN" sz="2400" b="1" dirty="0">
                <a:solidFill>
                  <a:schemeClr val="accent1"/>
                </a:solidFill>
              </a:rPr>
              <a:t>2.</a:t>
            </a:r>
            <a:r>
              <a:rPr lang="zh-CN" altLang="en-US" sz="2400" b="1" dirty="0">
                <a:solidFill>
                  <a:schemeClr val="accent1"/>
                </a:solidFill>
              </a:rPr>
              <a:t> 如何使用</a:t>
            </a:r>
            <a:r>
              <a:rPr lang="en-US" altLang="zh-CN" sz="2400" b="1" dirty="0" err="1">
                <a:solidFill>
                  <a:schemeClr val="accent1"/>
                </a:solidFill>
              </a:rPr>
              <a:t>Conda</a:t>
            </a:r>
            <a:endParaRPr lang="en-US" altLang="zh-CN" sz="2400" b="1" dirty="0">
              <a:solidFill>
                <a:schemeClr val="accent1"/>
              </a:solidFill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52542B5-DCE3-66BC-59B7-3F386376B1A1}"/>
              </a:ext>
            </a:extLst>
          </p:cNvPr>
          <p:cNvSpPr txBox="1"/>
          <p:nvPr/>
        </p:nvSpPr>
        <p:spPr>
          <a:xfrm>
            <a:off x="2151297" y="441927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为了更好管理工具，新建一个名为</a:t>
            </a:r>
            <a:r>
              <a:rPr lang="en-US" altLang="zh-CN" dirty="0"/>
              <a:t>pro</a:t>
            </a:r>
            <a:r>
              <a:rPr lang="zh-CN" altLang="en-US" dirty="0"/>
              <a:t>的独立环境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4EFCD7D-62F1-2516-00A7-E332D02DA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934" y="698662"/>
            <a:ext cx="4693363" cy="355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1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wipe/>
      </p:transition>
    </mc:Choice>
    <mc:Fallback xmlns="">
      <p:transition advClick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476188" y="177842"/>
            <a:ext cx="2775115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en-US" altLang="zh-CN" sz="2400" b="1" dirty="0">
                <a:solidFill>
                  <a:schemeClr val="accent1"/>
                </a:solidFill>
              </a:rPr>
              <a:t>2.</a:t>
            </a:r>
            <a:r>
              <a:rPr lang="zh-CN" altLang="en-US" sz="2400" b="1" dirty="0">
                <a:solidFill>
                  <a:schemeClr val="accent1"/>
                </a:solidFill>
              </a:rPr>
              <a:t> 如何使用</a:t>
            </a:r>
            <a:r>
              <a:rPr lang="en-US" altLang="zh-CN" sz="2400" b="1" dirty="0" err="1">
                <a:solidFill>
                  <a:schemeClr val="accent1"/>
                </a:solidFill>
              </a:rPr>
              <a:t>Conda</a:t>
            </a:r>
            <a:endParaRPr lang="en-US" altLang="zh-CN" sz="2400" b="1" dirty="0">
              <a:solidFill>
                <a:schemeClr val="accent1"/>
              </a:solidFill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52542B5-DCE3-66BC-59B7-3F386376B1A1}"/>
              </a:ext>
            </a:extLst>
          </p:cNvPr>
          <p:cNvSpPr txBox="1"/>
          <p:nvPr/>
        </p:nvSpPr>
        <p:spPr>
          <a:xfrm>
            <a:off x="3924356" y="4350106"/>
            <a:ext cx="1295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激活新的环境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0AC533-3577-EBD0-024B-BF0513873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1047750"/>
            <a:ext cx="7213600" cy="3048000"/>
          </a:xfrm>
          <a:prstGeom prst="rect">
            <a:avLst/>
          </a:prstGeom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6EA18E94-866E-374A-D559-9E3514A3BA49}"/>
              </a:ext>
            </a:extLst>
          </p:cNvPr>
          <p:cNvCxnSpPr/>
          <p:nvPr/>
        </p:nvCxnSpPr>
        <p:spPr>
          <a:xfrm flipV="1">
            <a:off x="593419" y="4069039"/>
            <a:ext cx="489012" cy="5621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034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wipe/>
      </p:transition>
    </mc:Choice>
    <mc:Fallback xmlns="">
      <p:transition advClick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476188" y="177842"/>
            <a:ext cx="2775115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en-US" altLang="zh-CN" sz="2400" b="1" dirty="0">
                <a:solidFill>
                  <a:schemeClr val="accent1"/>
                </a:solidFill>
              </a:rPr>
              <a:t>2.</a:t>
            </a:r>
            <a:r>
              <a:rPr lang="zh-CN" altLang="en-US" sz="2400" b="1" dirty="0">
                <a:solidFill>
                  <a:schemeClr val="accent1"/>
                </a:solidFill>
              </a:rPr>
              <a:t> 如何使用</a:t>
            </a:r>
            <a:r>
              <a:rPr lang="en-US" altLang="zh-CN" sz="2400" b="1" dirty="0" err="1">
                <a:solidFill>
                  <a:schemeClr val="accent1"/>
                </a:solidFill>
              </a:rPr>
              <a:t>Conda</a:t>
            </a:r>
            <a:endParaRPr lang="en-US" altLang="zh-CN" sz="2400" b="1" dirty="0">
              <a:solidFill>
                <a:schemeClr val="accent1"/>
              </a:solidFill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52542B5-DCE3-66BC-59B7-3F386376B1A1}"/>
              </a:ext>
            </a:extLst>
          </p:cNvPr>
          <p:cNvSpPr txBox="1"/>
          <p:nvPr/>
        </p:nvSpPr>
        <p:spPr>
          <a:xfrm>
            <a:off x="3654476" y="3520908"/>
            <a:ext cx="18350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安装</a:t>
            </a:r>
            <a:r>
              <a:rPr lang="en-US" altLang="zh-CN" dirty="0" err="1"/>
              <a:t>hmmer</a:t>
            </a:r>
            <a:r>
              <a:rPr lang="zh-CN" altLang="en-US" dirty="0"/>
              <a:t>工具包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F8572BB-4C4A-BCEF-77C0-8F96FA279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100" y="1261845"/>
            <a:ext cx="5765800" cy="762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9A16954-DE25-A84E-F3E1-7F55AA858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9100" y="2023845"/>
            <a:ext cx="5765800" cy="109580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B2F233E-61D6-00FB-9283-B1C891DC2DAB}"/>
              </a:ext>
            </a:extLst>
          </p:cNvPr>
          <p:cNvSpPr txBox="1"/>
          <p:nvPr/>
        </p:nvSpPr>
        <p:spPr>
          <a:xfrm>
            <a:off x="2285999" y="429246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" dirty="0">
                <a:hlinkClick r:id="rId5"/>
              </a:rPr>
              <a:t>搜索</a:t>
            </a:r>
            <a:r>
              <a:rPr lang="zh-CN" altLang="en-US" dirty="0">
                <a:hlinkClick r:id="rId5"/>
              </a:rPr>
              <a:t>需要安装的包是否在</a:t>
            </a:r>
            <a:r>
              <a:rPr lang="en-US" altLang="zh-CN" dirty="0">
                <a:hlinkClick r:id="rId5"/>
              </a:rPr>
              <a:t>conda</a:t>
            </a:r>
            <a:r>
              <a:rPr lang="zh-CN" altLang="en-US" dirty="0">
                <a:hlinkClick r:id="rId5"/>
              </a:rPr>
              <a:t>中存在</a:t>
            </a:r>
            <a:r>
              <a:rPr lang="en" altLang="zh-CN" dirty="0">
                <a:hlinkClick r:id="rId5"/>
              </a:rPr>
              <a:t>:: Anaconda.org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553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wipe/>
      </p:transition>
    </mc:Choice>
    <mc:Fallback xmlns="">
      <p:transition advClick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476188" y="177842"/>
            <a:ext cx="2775115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en-US" altLang="zh-CN" sz="2400" b="1" dirty="0">
                <a:solidFill>
                  <a:schemeClr val="accent1"/>
                </a:solidFill>
              </a:rPr>
              <a:t>2.</a:t>
            </a:r>
            <a:r>
              <a:rPr lang="zh-CN" altLang="en-US" sz="2400" b="1" dirty="0">
                <a:solidFill>
                  <a:schemeClr val="accent1"/>
                </a:solidFill>
              </a:rPr>
              <a:t> 如何使用</a:t>
            </a:r>
            <a:r>
              <a:rPr lang="en-US" altLang="zh-CN" sz="2400" b="1" dirty="0" err="1">
                <a:solidFill>
                  <a:schemeClr val="accent1"/>
                </a:solidFill>
              </a:rPr>
              <a:t>Conda</a:t>
            </a:r>
            <a:endParaRPr lang="en-US" altLang="zh-CN" sz="2400" b="1" dirty="0">
              <a:solidFill>
                <a:schemeClr val="accent1"/>
              </a:solidFill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0791CD4-C2C6-586F-28DA-4B9902A1E1F1}"/>
              </a:ext>
            </a:extLst>
          </p:cNvPr>
          <p:cNvSpPr txBox="1"/>
          <p:nvPr/>
        </p:nvSpPr>
        <p:spPr>
          <a:xfrm>
            <a:off x="2746017" y="4363045"/>
            <a:ext cx="3651962" cy="34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dirty="0" err="1">
                <a:latin typeface="Arial" panose="020B0604020202090204" pitchFamily="34" charset="0"/>
                <a:ea typeface="微软雅黑" panose="020B0503020204020204" pitchFamily="34" charset="-122"/>
              </a:rPr>
              <a:t>conda</a:t>
            </a:r>
            <a:r>
              <a:rPr kumimoji="1" lang="zh-CN" altLang="en-US" dirty="0">
                <a:latin typeface="Arial" panose="020B0604020202090204" pitchFamily="34" charset="0"/>
                <a:ea typeface="微软雅黑" panose="020B0503020204020204" pitchFamily="34" charset="-122"/>
              </a:rPr>
              <a:t> </a:t>
            </a:r>
            <a:r>
              <a:rPr kumimoji="1" lang="en-US" altLang="zh-CN" dirty="0">
                <a:latin typeface="Arial" panose="020B0604020202090204" pitchFamily="34" charset="0"/>
                <a:ea typeface="微软雅黑" panose="020B0503020204020204" pitchFamily="34" charset="-122"/>
              </a:rPr>
              <a:t>remove</a:t>
            </a:r>
            <a:r>
              <a:rPr kumimoji="1" lang="zh-CN" altLang="en-US" dirty="0">
                <a:latin typeface="Arial" panose="020B0604020202090204" pitchFamily="34" charset="0"/>
                <a:ea typeface="微软雅黑" panose="020B0503020204020204" pitchFamily="34" charset="-122"/>
              </a:rPr>
              <a:t>命令用来删除已经安装的工具</a:t>
            </a:r>
            <a:endParaRPr kumimoji="1" lang="zh-CN" altLang="en-US" sz="1400" dirty="0"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4E1617-F1E3-7804-C754-4E4DDC53C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518" y="698662"/>
            <a:ext cx="4848961" cy="366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714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wipe/>
      </p:transition>
    </mc:Choice>
    <mc:Fallback xmlns="">
      <p:transition advClick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476188" y="177842"/>
            <a:ext cx="2775115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en-US" altLang="zh-CN" sz="2400" b="1" dirty="0">
                <a:solidFill>
                  <a:schemeClr val="accent1"/>
                </a:solidFill>
              </a:rPr>
              <a:t>2.</a:t>
            </a:r>
            <a:r>
              <a:rPr lang="zh-CN" altLang="en-US" sz="2400" b="1" dirty="0">
                <a:solidFill>
                  <a:schemeClr val="accent1"/>
                </a:solidFill>
              </a:rPr>
              <a:t> 如何使用</a:t>
            </a:r>
            <a:r>
              <a:rPr lang="en-US" altLang="zh-CN" sz="2400" b="1" dirty="0" err="1">
                <a:solidFill>
                  <a:schemeClr val="accent1"/>
                </a:solidFill>
              </a:rPr>
              <a:t>Conda</a:t>
            </a:r>
            <a:endParaRPr lang="en-US" altLang="zh-CN" sz="2400" b="1" dirty="0">
              <a:solidFill>
                <a:schemeClr val="accent1"/>
              </a:solidFill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15DB4D0-5FF1-43C4-502F-79DD5C5A2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550" y="2025650"/>
            <a:ext cx="6946900" cy="10922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0791CD4-C2C6-586F-28DA-4B9902A1E1F1}"/>
              </a:ext>
            </a:extLst>
          </p:cNvPr>
          <p:cNvSpPr txBox="1"/>
          <p:nvPr/>
        </p:nvSpPr>
        <p:spPr>
          <a:xfrm>
            <a:off x="2387865" y="3765665"/>
            <a:ext cx="4673074" cy="904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400" dirty="0">
                <a:latin typeface="Arial" panose="020B0604020202090204" pitchFamily="34" charset="0"/>
                <a:ea typeface="微软雅黑" panose="020B0503020204020204" pitchFamily="34" charset="-122"/>
              </a:rPr>
              <a:t>通过</a:t>
            </a:r>
            <a:r>
              <a:rPr kumimoji="1" lang="en-US" altLang="zh-CN" sz="1400" dirty="0" err="1">
                <a:latin typeface="Arial" panose="020B0604020202090204" pitchFamily="34" charset="0"/>
                <a:ea typeface="微软雅黑" panose="020B0503020204020204" pitchFamily="34" charset="-122"/>
              </a:rPr>
              <a:t>conda</a:t>
            </a:r>
            <a:r>
              <a:rPr kumimoji="1" lang="zh-CN" altLang="en-US" sz="1400" dirty="0">
                <a:latin typeface="Arial" panose="020B0604020202090204" pitchFamily="34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1400" dirty="0">
                <a:latin typeface="Arial" panose="020B0604020202090204" pitchFamily="34" charset="0"/>
                <a:ea typeface="微软雅黑" panose="020B0503020204020204" pitchFamily="34" charset="-122"/>
              </a:rPr>
              <a:t>env</a:t>
            </a:r>
            <a:r>
              <a:rPr kumimoji="1" lang="zh-CN" altLang="en-US" sz="1400" dirty="0">
                <a:latin typeface="Arial" panose="020B0604020202090204" pitchFamily="34" charset="0"/>
                <a:ea typeface="微软雅黑" panose="020B0503020204020204" pitchFamily="34" charset="-122"/>
              </a:rPr>
              <a:t> </a:t>
            </a:r>
            <a:r>
              <a:rPr kumimoji="1" lang="en-US" altLang="zh-CN" sz="1400" dirty="0">
                <a:latin typeface="Arial" panose="020B0604020202090204" pitchFamily="34" charset="0"/>
                <a:ea typeface="微软雅黑" panose="020B0503020204020204" pitchFamily="34" charset="-122"/>
              </a:rPr>
              <a:t>remove</a:t>
            </a:r>
            <a:r>
              <a:rPr kumimoji="1" lang="zh-CN" altLang="en-US" sz="1400" dirty="0">
                <a:latin typeface="Arial" panose="020B0604020202090204" pitchFamily="34" charset="0"/>
                <a:ea typeface="微软雅黑" panose="020B0503020204020204" pitchFamily="34" charset="-122"/>
              </a:rPr>
              <a:t>删除名为</a:t>
            </a:r>
            <a:r>
              <a:rPr kumimoji="1" lang="en-US" altLang="zh-CN" sz="1400" dirty="0">
                <a:latin typeface="Arial" panose="020B0604020202090204" pitchFamily="34" charset="0"/>
                <a:ea typeface="微软雅黑" panose="020B0503020204020204" pitchFamily="34" charset="-122"/>
              </a:rPr>
              <a:t>pro</a:t>
            </a:r>
            <a:r>
              <a:rPr kumimoji="1" lang="zh-CN" altLang="en-US" dirty="0">
                <a:latin typeface="Arial" panose="020B0604020202090204" pitchFamily="34" charset="0"/>
                <a:ea typeface="微软雅黑" panose="020B0503020204020204" pitchFamily="34" charset="-122"/>
              </a:rPr>
              <a:t>的环境</a:t>
            </a:r>
            <a:endParaRPr kumimoji="1" lang="en-US" altLang="zh-CN" dirty="0"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dirty="0">
                <a:latin typeface="Arial" panose="020B0604020202090204" pitchFamily="34" charset="0"/>
                <a:ea typeface="微软雅黑" panose="020B0503020204020204" pitchFamily="34" charset="-122"/>
              </a:rPr>
              <a:t>注意：删除环境后，在该环境中安装的工具包也会被删除</a:t>
            </a:r>
            <a:endParaRPr kumimoji="1" lang="en-US" altLang="zh-CN" dirty="0"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sz="1400" dirty="0">
                <a:latin typeface="Arial" panose="020B0604020202090204" pitchFamily="34" charset="0"/>
                <a:ea typeface="微软雅黑" panose="020B0503020204020204" pitchFamily="34" charset="-122"/>
              </a:rPr>
              <a:t>删除后则无法激活</a:t>
            </a:r>
          </a:p>
        </p:txBody>
      </p:sp>
    </p:spTree>
    <p:extLst>
      <p:ext uri="{BB962C8B-B14F-4D97-AF65-F5344CB8AC3E}">
        <p14:creationId xmlns:p14="http://schemas.microsoft.com/office/powerpoint/2010/main" val="70836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wipe/>
      </p:transition>
    </mc:Choice>
    <mc:Fallback xmlns="">
      <p:transition advClick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476188" y="177842"/>
            <a:ext cx="2775115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en-US" altLang="zh-CN" sz="2400" b="1" dirty="0">
                <a:solidFill>
                  <a:schemeClr val="accent1"/>
                </a:solidFill>
              </a:rPr>
              <a:t>2.</a:t>
            </a:r>
            <a:r>
              <a:rPr lang="zh-CN" altLang="en-US" sz="2400" b="1" dirty="0">
                <a:solidFill>
                  <a:schemeClr val="accent1"/>
                </a:solidFill>
              </a:rPr>
              <a:t> 如何使用</a:t>
            </a:r>
            <a:r>
              <a:rPr lang="en-US" altLang="zh-CN" sz="2400" b="1" dirty="0" err="1">
                <a:solidFill>
                  <a:schemeClr val="accent1"/>
                </a:solidFill>
              </a:rPr>
              <a:t>Conda</a:t>
            </a:r>
            <a:endParaRPr lang="en-US" altLang="zh-CN" sz="2400" b="1" dirty="0">
              <a:solidFill>
                <a:schemeClr val="accent1"/>
              </a:solidFill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0791CD4-C2C6-586F-28DA-4B9902A1E1F1}"/>
              </a:ext>
            </a:extLst>
          </p:cNvPr>
          <p:cNvSpPr txBox="1"/>
          <p:nvPr/>
        </p:nvSpPr>
        <p:spPr>
          <a:xfrm>
            <a:off x="2414999" y="4340872"/>
            <a:ext cx="4314001" cy="624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400" dirty="0">
                <a:latin typeface="Arial" panose="020B0604020202090204" pitchFamily="34" charset="0"/>
                <a:ea typeface="微软雅黑" panose="020B0503020204020204" pitchFamily="34" charset="-122"/>
              </a:rPr>
              <a:t>可以在创建环境的同时，把需要安装的包名写于后方</a:t>
            </a:r>
            <a:endParaRPr kumimoji="1" lang="en-US" altLang="zh-CN" sz="1400" dirty="0"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sz="1400" dirty="0">
                <a:latin typeface="Arial" panose="020B0604020202090204" pitchFamily="34" charset="0"/>
                <a:ea typeface="微软雅黑" panose="020B0503020204020204" pitchFamily="34" charset="-122"/>
              </a:rPr>
              <a:t>同时实现创建环境与工具包安装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107512B-CDB9-9633-C5AB-147E502A0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356" y="698662"/>
            <a:ext cx="5371288" cy="71541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CCC4C2A-C885-ED85-2D8C-32B555710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356" y="1344971"/>
            <a:ext cx="5371288" cy="296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0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wipe/>
      </p:transition>
    </mc:Choice>
    <mc:Fallback xmlns="">
      <p:transition advClick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873141" y="466830"/>
            <a:ext cx="1146310" cy="1146310"/>
            <a:chOff x="1602769" y="143838"/>
            <a:chExt cx="1331936" cy="1331936"/>
          </a:xfrm>
        </p:grpSpPr>
        <p:sp>
          <p:nvSpPr>
            <p:cNvPr id="4" name="椭圆 3"/>
            <p:cNvSpPr/>
            <p:nvPr/>
          </p:nvSpPr>
          <p:spPr>
            <a:xfrm>
              <a:off x="1602769" y="143838"/>
              <a:ext cx="1331936" cy="1331936"/>
            </a:xfrm>
            <a:prstGeom prst="ellipse">
              <a:avLst/>
            </a:prstGeom>
            <a:ln w="165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1679041" y="396413"/>
              <a:ext cx="11893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7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638153" y="937949"/>
              <a:ext cx="1263808" cy="303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DD99BEC0-EC5A-7FD8-2931-A8E241E4C583}"/>
              </a:ext>
            </a:extLst>
          </p:cNvPr>
          <p:cNvSpPr txBox="1"/>
          <p:nvPr/>
        </p:nvSpPr>
        <p:spPr>
          <a:xfrm>
            <a:off x="3132693" y="1934910"/>
            <a:ext cx="2878613" cy="2577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AutoNum type="arabicPeriod"/>
            </a:pPr>
            <a:r>
              <a:rPr kumimoji="1" lang="en-US" altLang="zh-CN" sz="1800" b="1" dirty="0" err="1">
                <a:solidFill>
                  <a:srgbClr val="071F65"/>
                </a:solidFill>
                <a:latin typeface="+mj-ea"/>
                <a:ea typeface="+mj-ea"/>
              </a:rPr>
              <a:t>Conda</a:t>
            </a:r>
            <a:r>
              <a:rPr kumimoji="1" lang="zh-CN" altLang="en-US" sz="1800" b="1" dirty="0">
                <a:solidFill>
                  <a:srgbClr val="071F65"/>
                </a:solidFill>
                <a:latin typeface="+mj-ea"/>
                <a:ea typeface="+mj-ea"/>
              </a:rPr>
              <a:t>介绍</a:t>
            </a:r>
            <a:endParaRPr kumimoji="1" lang="en-US" altLang="zh-CN" sz="1800" b="1" dirty="0">
              <a:solidFill>
                <a:srgbClr val="071F65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endParaRPr kumimoji="1" lang="en-US" altLang="zh-CN" sz="1800" b="1" dirty="0">
              <a:solidFill>
                <a:srgbClr val="071F65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kumimoji="1" lang="zh-CN" altLang="en-US" sz="1800" b="1" dirty="0">
                <a:solidFill>
                  <a:srgbClr val="071F65"/>
                </a:solidFill>
                <a:latin typeface="+mj-ea"/>
                <a:ea typeface="+mj-ea"/>
              </a:rPr>
              <a:t>如何使用</a:t>
            </a:r>
            <a:r>
              <a:rPr kumimoji="1" lang="en-US" altLang="zh-CN" sz="1800" b="1" dirty="0" err="1">
                <a:solidFill>
                  <a:srgbClr val="071F65"/>
                </a:solidFill>
                <a:latin typeface="+mj-ea"/>
                <a:ea typeface="+mj-ea"/>
              </a:rPr>
              <a:t>Conda</a:t>
            </a:r>
            <a:endParaRPr kumimoji="1" lang="en-US" altLang="zh-CN" sz="1800" b="1" dirty="0">
              <a:solidFill>
                <a:srgbClr val="071F65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endParaRPr kumimoji="1" lang="en-US" altLang="zh-CN" sz="1800" b="1" dirty="0">
              <a:solidFill>
                <a:srgbClr val="071F65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kumimoji="1" lang="en-US" altLang="zh-CN" sz="1800" b="1" dirty="0" err="1">
                <a:solidFill>
                  <a:srgbClr val="071F65"/>
                </a:solidFill>
                <a:latin typeface="+mj-ea"/>
                <a:ea typeface="+mj-ea"/>
              </a:rPr>
              <a:t>Conda</a:t>
            </a:r>
            <a:r>
              <a:rPr kumimoji="1" lang="zh-CN" altLang="en-US" sz="1800" b="1" dirty="0">
                <a:solidFill>
                  <a:srgbClr val="071F65"/>
                </a:solidFill>
                <a:latin typeface="+mj-ea"/>
                <a:ea typeface="+mj-ea"/>
              </a:rPr>
              <a:t> </a:t>
            </a:r>
            <a:r>
              <a:rPr kumimoji="1" lang="en-US" altLang="zh-CN" sz="1800" b="1" dirty="0">
                <a:solidFill>
                  <a:srgbClr val="071F65"/>
                </a:solidFill>
                <a:latin typeface="+mj-ea"/>
                <a:ea typeface="+mj-ea"/>
              </a:rPr>
              <a:t>Q.A.</a:t>
            </a:r>
          </a:p>
          <a:p>
            <a:pPr marL="342900" indent="-342900">
              <a:lnSpc>
                <a:spcPct val="130000"/>
              </a:lnSpc>
              <a:buAutoNum type="arabicPeriod"/>
            </a:pPr>
            <a:endParaRPr kumimoji="1" lang="en-US" altLang="zh-CN" sz="1800" b="1" dirty="0">
              <a:solidFill>
                <a:srgbClr val="071F65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kumimoji="1" lang="en-US" altLang="zh-CN" sz="1800" b="1" dirty="0">
                <a:solidFill>
                  <a:srgbClr val="071F65"/>
                </a:solidFill>
                <a:latin typeface="+mj-ea"/>
                <a:ea typeface="+mj-ea"/>
              </a:rPr>
              <a:t>Mamba</a:t>
            </a:r>
            <a:r>
              <a:rPr kumimoji="1" lang="zh-CN" altLang="en-US" sz="1800" b="1" dirty="0">
                <a:solidFill>
                  <a:srgbClr val="071F65"/>
                </a:solidFill>
                <a:latin typeface="+mj-ea"/>
                <a:ea typeface="+mj-ea"/>
              </a:rPr>
              <a:t>介绍</a:t>
            </a:r>
            <a:endParaRPr kumimoji="1" lang="en-US" altLang="zh-CN" sz="1800" b="1" dirty="0">
              <a:solidFill>
                <a:srgbClr val="071F65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wipe/>
      </p:transition>
    </mc:Choice>
    <mc:Fallback xmlns="">
      <p:transition advClick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476188" y="177842"/>
            <a:ext cx="2775115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en-US" altLang="zh-CN" sz="2400" b="1" dirty="0">
                <a:solidFill>
                  <a:schemeClr val="accent1"/>
                </a:solidFill>
              </a:rPr>
              <a:t>2.</a:t>
            </a:r>
            <a:r>
              <a:rPr lang="zh-CN" altLang="en-US" sz="2400" b="1" dirty="0">
                <a:solidFill>
                  <a:schemeClr val="accent1"/>
                </a:solidFill>
              </a:rPr>
              <a:t> 如何使用</a:t>
            </a:r>
            <a:r>
              <a:rPr lang="en-US" altLang="zh-CN" sz="2400" b="1" dirty="0" err="1">
                <a:solidFill>
                  <a:schemeClr val="accent1"/>
                </a:solidFill>
              </a:rPr>
              <a:t>Conda</a:t>
            </a:r>
            <a:endParaRPr lang="en-US" altLang="zh-CN" sz="2400" b="1" dirty="0">
              <a:solidFill>
                <a:schemeClr val="accent1"/>
              </a:solidFill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0791CD4-C2C6-586F-28DA-4B9902A1E1F1}"/>
              </a:ext>
            </a:extLst>
          </p:cNvPr>
          <p:cNvSpPr txBox="1"/>
          <p:nvPr/>
        </p:nvSpPr>
        <p:spPr>
          <a:xfrm>
            <a:off x="2414999" y="4340872"/>
            <a:ext cx="4314001" cy="624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400" dirty="0">
                <a:latin typeface="Arial" panose="020B0604020202090204" pitchFamily="34" charset="0"/>
                <a:ea typeface="微软雅黑" panose="020B0503020204020204" pitchFamily="34" charset="-122"/>
              </a:rPr>
              <a:t>可以在创建环境的同时，把需要安装的包名写于后方</a:t>
            </a:r>
            <a:endParaRPr kumimoji="1" lang="en-US" altLang="zh-CN" sz="1400" dirty="0"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sz="1400" dirty="0">
                <a:latin typeface="Arial" panose="020B0604020202090204" pitchFamily="34" charset="0"/>
                <a:ea typeface="微软雅黑" panose="020B0503020204020204" pitchFamily="34" charset="-122"/>
              </a:rPr>
              <a:t>同时实现创建环境与工具包安装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107512B-CDB9-9633-C5AB-147E502A0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356" y="698662"/>
            <a:ext cx="5371288" cy="71541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CCC4C2A-C885-ED85-2D8C-32B555710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356" y="1344971"/>
            <a:ext cx="5371288" cy="296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74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wipe/>
      </p:transition>
    </mc:Choice>
    <mc:Fallback xmlns="">
      <p:transition advClick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476188" y="177842"/>
            <a:ext cx="2775115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en-US" altLang="zh-CN" sz="2400" b="1" dirty="0">
                <a:solidFill>
                  <a:schemeClr val="accent1"/>
                </a:solidFill>
              </a:rPr>
              <a:t>2.</a:t>
            </a:r>
            <a:r>
              <a:rPr lang="zh-CN" altLang="en-US" sz="2400" b="1" dirty="0">
                <a:solidFill>
                  <a:schemeClr val="accent1"/>
                </a:solidFill>
              </a:rPr>
              <a:t> 如何使用</a:t>
            </a:r>
            <a:r>
              <a:rPr lang="en-US" altLang="zh-CN" sz="2400" b="1" dirty="0" err="1">
                <a:solidFill>
                  <a:schemeClr val="accent1"/>
                </a:solidFill>
              </a:rPr>
              <a:t>Conda</a:t>
            </a:r>
            <a:endParaRPr lang="en-US" altLang="zh-CN" sz="2400" b="1" dirty="0">
              <a:solidFill>
                <a:schemeClr val="accent1"/>
              </a:solidFill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0791CD4-C2C6-586F-28DA-4B9902A1E1F1}"/>
              </a:ext>
            </a:extLst>
          </p:cNvPr>
          <p:cNvSpPr txBox="1"/>
          <p:nvPr/>
        </p:nvSpPr>
        <p:spPr>
          <a:xfrm>
            <a:off x="2414999" y="4340872"/>
            <a:ext cx="4314001" cy="624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400" dirty="0">
                <a:latin typeface="Arial" panose="020B0604020202090204" pitchFamily="34" charset="0"/>
                <a:ea typeface="微软雅黑" panose="020B0503020204020204" pitchFamily="34" charset="-122"/>
              </a:rPr>
              <a:t>可以在创建环境的同时，把需要安装的包名写于后方</a:t>
            </a:r>
            <a:endParaRPr kumimoji="1" lang="en-US" altLang="zh-CN" sz="1400" dirty="0"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sz="1400" dirty="0">
                <a:latin typeface="Arial" panose="020B0604020202090204" pitchFamily="34" charset="0"/>
                <a:ea typeface="微软雅黑" panose="020B0503020204020204" pitchFamily="34" charset="-122"/>
              </a:rPr>
              <a:t>同时实现创建环境与工具包安装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107512B-CDB9-9633-C5AB-147E502A0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356" y="698662"/>
            <a:ext cx="5371288" cy="71541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CCC4C2A-C885-ED85-2D8C-32B555710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356" y="1344971"/>
            <a:ext cx="5371288" cy="296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61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wipe/>
      </p:transition>
    </mc:Choice>
    <mc:Fallback xmlns="">
      <p:transition advClick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476188" y="177842"/>
            <a:ext cx="2280364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en-US" altLang="zh-CN" sz="2400" b="1" dirty="0">
                <a:solidFill>
                  <a:schemeClr val="accent1"/>
                </a:solidFill>
              </a:rPr>
              <a:t>3. </a:t>
            </a:r>
            <a:r>
              <a:rPr lang="en-US" altLang="zh-CN" sz="2400" b="1" dirty="0" err="1">
                <a:solidFill>
                  <a:schemeClr val="accent1"/>
                </a:solidFill>
              </a:rPr>
              <a:t>Conda</a:t>
            </a:r>
            <a:r>
              <a:rPr lang="en-US" altLang="zh-CN" sz="2400" b="1" dirty="0">
                <a:solidFill>
                  <a:schemeClr val="accent1"/>
                </a:solidFill>
              </a:rPr>
              <a:t> Q.A.</a:t>
            </a: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1789055-2533-D2B3-E0F9-BB8D1B02CB1B}"/>
              </a:ext>
            </a:extLst>
          </p:cNvPr>
          <p:cNvSpPr txBox="1"/>
          <p:nvPr/>
        </p:nvSpPr>
        <p:spPr>
          <a:xfrm>
            <a:off x="1711569" y="930031"/>
            <a:ext cx="6111631" cy="4055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1800" dirty="0">
                <a:latin typeface="Arial" panose="020B0604020202090204" pitchFamily="34" charset="0"/>
                <a:ea typeface="微软雅黑" panose="020B0503020204020204" pitchFamily="34" charset="-122"/>
              </a:rPr>
              <a:t>Q</a:t>
            </a:r>
            <a:r>
              <a:rPr kumimoji="1" lang="en-US" altLang="zh-CN" dirty="0">
                <a:latin typeface="Arial" panose="020B0604020202090204" pitchFamily="34" charset="0"/>
                <a:ea typeface="微软雅黑" panose="020B0503020204020204" pitchFamily="34" charset="-122"/>
              </a:rPr>
              <a:t>:</a:t>
            </a:r>
            <a:r>
              <a:rPr kumimoji="1" lang="zh-CN" altLang="en-US" dirty="0">
                <a:latin typeface="Arial" panose="020B0604020202090204" pitchFamily="34" charset="0"/>
                <a:ea typeface="微软雅黑" panose="020B0503020204020204" pitchFamily="34" charset="-122"/>
              </a:rPr>
              <a:t>在</a:t>
            </a:r>
            <a:r>
              <a:rPr kumimoji="1" lang="en-US" altLang="zh-CN" dirty="0" err="1">
                <a:latin typeface="Arial" panose="020B0604020202090204" pitchFamily="34" charset="0"/>
                <a:ea typeface="微软雅黑" panose="020B0503020204020204" pitchFamily="34" charset="-122"/>
              </a:rPr>
              <a:t>conda</a:t>
            </a:r>
            <a:r>
              <a:rPr kumimoji="1" lang="zh-CN" altLang="en-US" dirty="0">
                <a:latin typeface="Arial" panose="020B0604020202090204" pitchFamily="34" charset="0"/>
                <a:ea typeface="微软雅黑" panose="020B0503020204020204" pitchFamily="34" charset="-122"/>
              </a:rPr>
              <a:t>中总是无法安装最新版本的包</a:t>
            </a:r>
            <a:endParaRPr kumimoji="1" lang="en-US" altLang="zh-CN" dirty="0"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kumimoji="1" lang="en-US" altLang="zh-CN" sz="1800" dirty="0">
                <a:latin typeface="Arial" panose="020B0604020202090204" pitchFamily="34" charset="0"/>
                <a:ea typeface="微软雅黑" panose="020B0503020204020204" pitchFamily="34" charset="-122"/>
              </a:rPr>
              <a:t>A</a:t>
            </a:r>
            <a:r>
              <a:rPr kumimoji="1" lang="en-US" altLang="zh-CN" sz="1400" dirty="0">
                <a:latin typeface="Arial" panose="020B0604020202090204" pitchFamily="34" charset="0"/>
                <a:ea typeface="微软雅黑" panose="020B0503020204020204" pitchFamily="34" charset="-122"/>
              </a:rPr>
              <a:t>:</a:t>
            </a:r>
            <a:r>
              <a:rPr kumimoji="1" lang="zh-CN" altLang="en-US" sz="1400" dirty="0">
                <a:latin typeface="Arial" panose="020B0604020202090204" pitchFamily="34" charset="0"/>
                <a:ea typeface="微软雅黑" panose="020B0503020204020204" pitchFamily="34" charset="-122"/>
              </a:rPr>
              <a:t>可能是</a:t>
            </a:r>
            <a:r>
              <a:rPr kumimoji="1" lang="en-US" altLang="zh-CN" sz="1400" dirty="0" err="1">
                <a:latin typeface="Arial" panose="020B0604020202090204" pitchFamily="34" charset="0"/>
                <a:ea typeface="微软雅黑" panose="020B0503020204020204" pitchFamily="34" charset="-122"/>
              </a:rPr>
              <a:t>conda</a:t>
            </a:r>
            <a:r>
              <a:rPr kumimoji="1" lang="zh-CN" altLang="en-US" sz="1400" dirty="0">
                <a:latin typeface="Arial" panose="020B0604020202090204" pitchFamily="34" charset="0"/>
                <a:ea typeface="微软雅黑" panose="020B0503020204020204" pitchFamily="34" charset="-122"/>
              </a:rPr>
              <a:t>版本太低，需要升级</a:t>
            </a:r>
            <a:r>
              <a:rPr kumimoji="1" lang="en-US" altLang="zh-CN" sz="1400" dirty="0" err="1">
                <a:latin typeface="Arial" panose="020B0604020202090204" pitchFamily="34" charset="0"/>
                <a:ea typeface="微软雅黑" panose="020B0503020204020204" pitchFamily="34" charset="-122"/>
              </a:rPr>
              <a:t>conda</a:t>
            </a:r>
            <a:r>
              <a:rPr kumimoji="1" lang="zh-CN" altLang="en-US" dirty="0">
                <a:latin typeface="Arial" panose="020B0604020202090204" pitchFamily="34" charset="0"/>
                <a:ea typeface="微软雅黑" panose="020B0503020204020204" pitchFamily="34" charset="-122"/>
              </a:rPr>
              <a:t>版本</a:t>
            </a:r>
            <a:endParaRPr kumimoji="1" lang="en-US" altLang="zh-CN" dirty="0"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kumimoji="1" lang="en-US" altLang="zh-CN" dirty="0"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kumimoji="1" lang="en-US" altLang="zh-CN" sz="1800" dirty="0" err="1">
                <a:latin typeface="Arial" panose="020B0604020202090204" pitchFamily="34" charset="0"/>
                <a:ea typeface="微软雅黑" panose="020B0503020204020204" pitchFamily="34" charset="-122"/>
              </a:rPr>
              <a:t>Q</a:t>
            </a:r>
            <a:r>
              <a:rPr kumimoji="1" lang="en-US" altLang="zh-CN" sz="1400" dirty="0" err="1">
                <a:latin typeface="Arial" panose="020B0604020202090204" pitchFamily="34" charset="0"/>
                <a:ea typeface="微软雅黑" panose="020B0503020204020204" pitchFamily="34" charset="-122"/>
              </a:rPr>
              <a:t>:conda</a:t>
            </a:r>
            <a:r>
              <a:rPr kumimoji="1" lang="zh-CN" altLang="en-US" sz="1400" dirty="0">
                <a:latin typeface="Arial" panose="020B0604020202090204" pitchFamily="34" charset="0"/>
                <a:ea typeface="微软雅黑" panose="020B0503020204020204" pitchFamily="34" charset="-122"/>
              </a:rPr>
              <a:t>升级失败，或者</a:t>
            </a:r>
            <a:r>
              <a:rPr kumimoji="1" lang="en-US" altLang="zh-CN" sz="1400" dirty="0" err="1">
                <a:latin typeface="Arial" panose="020B0604020202090204" pitchFamily="34" charset="0"/>
                <a:ea typeface="微软雅黑" panose="020B0503020204020204" pitchFamily="34" charset="-122"/>
              </a:rPr>
              <a:t>conda</a:t>
            </a:r>
            <a:r>
              <a:rPr kumimoji="1" lang="zh-CN" altLang="en-US" sz="1400" dirty="0">
                <a:latin typeface="Arial" panose="020B0604020202090204" pitchFamily="34" charset="0"/>
                <a:ea typeface="微软雅黑" panose="020B0503020204020204" pitchFamily="34" charset="-122"/>
              </a:rPr>
              <a:t>中其他包升级失败，无法升级到最新版本</a:t>
            </a:r>
            <a:endParaRPr kumimoji="1" lang="en-US" altLang="zh-CN" sz="1400" dirty="0"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kumimoji="1" lang="en-US" altLang="zh-CN" sz="1800" dirty="0" err="1">
                <a:latin typeface="Arial" panose="020B0604020202090204" pitchFamily="34" charset="0"/>
                <a:ea typeface="微软雅黑" panose="020B0503020204020204" pitchFamily="34" charset="-122"/>
              </a:rPr>
              <a:t>A</a:t>
            </a:r>
            <a:r>
              <a:rPr kumimoji="1" lang="en-US" altLang="zh-CN" dirty="0" err="1">
                <a:latin typeface="Arial" panose="020B0604020202090204" pitchFamily="34" charset="0"/>
                <a:ea typeface="微软雅黑" panose="020B0503020204020204" pitchFamily="34" charset="-122"/>
              </a:rPr>
              <a:t>:conda</a:t>
            </a:r>
            <a:r>
              <a:rPr kumimoji="1" lang="zh-CN" altLang="en-US" dirty="0">
                <a:latin typeface="Arial" panose="020B0604020202090204" pitchFamily="34" charset="0"/>
                <a:ea typeface="微软雅黑" panose="020B0503020204020204" pitchFamily="34" charset="-122"/>
              </a:rPr>
              <a:t>默认是不会升级</a:t>
            </a:r>
            <a:r>
              <a:rPr kumimoji="1" lang="en-US" altLang="zh-CN" dirty="0">
                <a:latin typeface="Arial" panose="020B0604020202090204" pitchFamily="34" charset="0"/>
                <a:ea typeface="微软雅黑" panose="020B0503020204020204" pitchFamily="34" charset="-122"/>
              </a:rPr>
              <a:t>python</a:t>
            </a:r>
            <a:r>
              <a:rPr kumimoji="1" lang="zh-CN" altLang="en-US" dirty="0">
                <a:latin typeface="Arial" panose="020B0604020202090204" pitchFamily="34" charset="0"/>
                <a:ea typeface="微软雅黑" panose="020B0503020204020204" pitchFamily="34" charset="-122"/>
              </a:rPr>
              <a:t>的，如果你的包依赖于</a:t>
            </a:r>
            <a:r>
              <a:rPr kumimoji="1" lang="en-US" altLang="zh-CN" dirty="0">
                <a:latin typeface="Arial" panose="020B0604020202090204" pitchFamily="34" charset="0"/>
                <a:ea typeface="微软雅黑" panose="020B0503020204020204" pitchFamily="34" charset="-122"/>
              </a:rPr>
              <a:t>python</a:t>
            </a:r>
            <a:r>
              <a:rPr kumimoji="1" lang="zh-CN" altLang="en-US" dirty="0">
                <a:latin typeface="Arial" panose="020B0604020202090204" pitchFamily="34" charset="0"/>
                <a:ea typeface="微软雅黑" panose="020B0503020204020204" pitchFamily="34" charset="-122"/>
              </a:rPr>
              <a:t>则需要手动先进行</a:t>
            </a:r>
            <a:r>
              <a:rPr kumimoji="1" lang="en-US" altLang="zh-CN" dirty="0" err="1">
                <a:latin typeface="Arial" panose="020B0604020202090204" pitchFamily="34" charset="0"/>
                <a:ea typeface="微软雅黑" panose="020B0503020204020204" pitchFamily="34" charset="-122"/>
              </a:rPr>
              <a:t>conda</a:t>
            </a:r>
            <a:r>
              <a:rPr kumimoji="1" lang="zh-CN" altLang="en-US" dirty="0">
                <a:latin typeface="Arial" panose="020B0604020202090204" pitchFamily="34" charset="0"/>
                <a:ea typeface="微软雅黑" panose="020B0503020204020204" pitchFamily="34" charset="-122"/>
              </a:rPr>
              <a:t> </a:t>
            </a:r>
            <a:r>
              <a:rPr kumimoji="1" lang="en-US" altLang="zh-CN" dirty="0">
                <a:latin typeface="Arial" panose="020B0604020202090204" pitchFamily="34" charset="0"/>
                <a:ea typeface="微软雅黑" panose="020B0503020204020204" pitchFamily="34" charset="-122"/>
              </a:rPr>
              <a:t>install</a:t>
            </a:r>
            <a:r>
              <a:rPr kumimoji="1" lang="zh-CN" altLang="en-US" dirty="0">
                <a:latin typeface="Arial" panose="020B0604020202090204" pitchFamily="34" charset="0"/>
                <a:ea typeface="微软雅黑" panose="020B0503020204020204" pitchFamily="34" charset="-122"/>
              </a:rPr>
              <a:t> </a:t>
            </a:r>
            <a:r>
              <a:rPr kumimoji="1" lang="en-US" altLang="zh-CN" dirty="0">
                <a:latin typeface="Arial" panose="020B0604020202090204" pitchFamily="34" charset="0"/>
                <a:ea typeface="微软雅黑" panose="020B0503020204020204" pitchFamily="34" charset="-122"/>
              </a:rPr>
              <a:t>python==3.11</a:t>
            </a:r>
            <a:r>
              <a:rPr kumimoji="1" lang="zh-CN" altLang="en-US" dirty="0">
                <a:latin typeface="Arial" panose="020B0604020202090204" pitchFamily="34" charset="0"/>
                <a:ea typeface="微软雅黑" panose="020B0503020204020204" pitchFamily="34" charset="-122"/>
              </a:rPr>
              <a:t>来升级</a:t>
            </a:r>
            <a:r>
              <a:rPr kumimoji="1" lang="en-US" altLang="zh-CN" dirty="0">
                <a:latin typeface="Arial" panose="020B0604020202090204" pitchFamily="34" charset="0"/>
                <a:ea typeface="微软雅黑" panose="020B0503020204020204" pitchFamily="34" charset="-122"/>
              </a:rPr>
              <a:t>python</a:t>
            </a:r>
            <a:r>
              <a:rPr kumimoji="1" lang="zh-CN" altLang="en-US" dirty="0">
                <a:latin typeface="Arial" panose="020B0604020202090204" pitchFamily="34" charset="0"/>
                <a:ea typeface="微软雅黑" panose="020B0503020204020204" pitchFamily="34" charset="-122"/>
              </a:rPr>
              <a:t>后再升级其他工具</a:t>
            </a:r>
            <a:endParaRPr kumimoji="1" lang="en-US" altLang="zh-CN" dirty="0"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kumimoji="1" lang="en-US" altLang="zh-CN" sz="1400" dirty="0"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kumimoji="1" lang="en-US" altLang="zh-CN" sz="1800" dirty="0" err="1">
                <a:latin typeface="Arial" panose="020B0604020202090204" pitchFamily="34" charset="0"/>
                <a:ea typeface="微软雅黑" panose="020B0503020204020204" pitchFamily="34" charset="-122"/>
              </a:rPr>
              <a:t>Q</a:t>
            </a:r>
            <a:r>
              <a:rPr kumimoji="1" lang="en-US" altLang="zh-CN" dirty="0" err="1">
                <a:latin typeface="Arial" panose="020B0604020202090204" pitchFamily="34" charset="0"/>
                <a:ea typeface="微软雅黑" panose="020B0503020204020204" pitchFamily="34" charset="-122"/>
              </a:rPr>
              <a:t>:conda</a:t>
            </a:r>
            <a:r>
              <a:rPr kumimoji="1" lang="zh-CN" altLang="en-US" dirty="0">
                <a:latin typeface="Arial" panose="020B0604020202090204" pitchFamily="34" charset="0"/>
                <a:ea typeface="微软雅黑" panose="020B0503020204020204" pitchFamily="34" charset="-122"/>
              </a:rPr>
              <a:t>安装新工具检查环境非常缓慢</a:t>
            </a:r>
            <a:endParaRPr kumimoji="1" lang="en-US" altLang="zh-CN" dirty="0"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kumimoji="1" lang="en-US" altLang="zh-CN" sz="1800" dirty="0">
                <a:latin typeface="Arial" panose="020B0604020202090204" pitchFamily="34" charset="0"/>
                <a:ea typeface="微软雅黑" panose="020B0503020204020204" pitchFamily="34" charset="-122"/>
              </a:rPr>
              <a:t>A</a:t>
            </a:r>
            <a:r>
              <a:rPr kumimoji="1" lang="en-US" altLang="zh-CN" sz="1400" dirty="0">
                <a:latin typeface="Arial" panose="020B0604020202090204" pitchFamily="34" charset="0"/>
                <a:ea typeface="微软雅黑" panose="020B0503020204020204" pitchFamily="34" charset="-122"/>
              </a:rPr>
              <a:t>:</a:t>
            </a:r>
            <a:r>
              <a:rPr kumimoji="1" lang="zh-CN" altLang="en-US" sz="1400" dirty="0">
                <a:latin typeface="Arial" panose="020B0604020202090204" pitchFamily="34" charset="0"/>
                <a:ea typeface="微软雅黑" panose="020B0503020204020204" pitchFamily="34" charset="-122"/>
              </a:rPr>
              <a:t>因为环境中已经安装工具过多，推荐使用</a:t>
            </a:r>
            <a:r>
              <a:rPr kumimoji="1" lang="en-US" altLang="zh-CN" sz="1400" dirty="0">
                <a:latin typeface="Arial" panose="020B0604020202090204" pitchFamily="34" charset="0"/>
                <a:ea typeface="微软雅黑" panose="020B0503020204020204" pitchFamily="34" charset="-122"/>
              </a:rPr>
              <a:t>mamba</a:t>
            </a:r>
            <a:r>
              <a:rPr kumimoji="1" lang="zh-CN" altLang="en-US" sz="1400" dirty="0">
                <a:latin typeface="Arial" panose="020B0604020202090204" pitchFamily="34" charset="0"/>
                <a:ea typeface="微软雅黑" panose="020B0503020204020204" pitchFamily="34" charset="-122"/>
              </a:rPr>
              <a:t>或者新建环境</a:t>
            </a:r>
            <a:endParaRPr kumimoji="1" lang="en-US" altLang="zh-CN" sz="1400" dirty="0"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kumimoji="1" lang="en-US" altLang="zh-CN" dirty="0"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kumimoji="1" lang="en-US" altLang="zh-CN" sz="1800" dirty="0">
                <a:latin typeface="Arial" panose="020B0604020202090204" pitchFamily="34" charset="0"/>
                <a:ea typeface="微软雅黑" panose="020B0503020204020204" pitchFamily="34" charset="-122"/>
              </a:rPr>
              <a:t>Q</a:t>
            </a:r>
            <a:r>
              <a:rPr kumimoji="1" lang="en-US" altLang="zh-CN" sz="1400" dirty="0">
                <a:latin typeface="Arial" panose="020B0604020202090204" pitchFamily="34" charset="0"/>
                <a:ea typeface="微软雅黑" panose="020B0503020204020204" pitchFamily="34" charset="-122"/>
              </a:rPr>
              <a:t>:</a:t>
            </a:r>
            <a:r>
              <a:rPr kumimoji="1" lang="zh-CN" altLang="en-US" sz="1400" dirty="0">
                <a:latin typeface="Arial" panose="020B0604020202090204" pitchFamily="34" charset="0"/>
                <a:ea typeface="微软雅黑" panose="020B0503020204020204" pitchFamily="34" charset="-122"/>
              </a:rPr>
              <a:t>在安装某些工具时出现</a:t>
            </a:r>
            <a:r>
              <a:rPr kumimoji="1" lang="en-US" altLang="zh-CN" sz="1400" dirty="0" err="1">
                <a:latin typeface="Arial" panose="020B0604020202090204" pitchFamily="34" charset="0"/>
                <a:ea typeface="微软雅黑" panose="020B0503020204020204" pitchFamily="34" charset="-122"/>
              </a:rPr>
              <a:t>glibc</a:t>
            </a:r>
            <a:r>
              <a:rPr kumimoji="1" lang="zh-CN" altLang="en-US" sz="1400" dirty="0">
                <a:latin typeface="Arial" panose="020B0604020202090204" pitchFamily="34" charset="0"/>
                <a:ea typeface="微软雅黑" panose="020B0503020204020204" pitchFamily="34" charset="-122"/>
              </a:rPr>
              <a:t>版本过低问题</a:t>
            </a:r>
            <a:endParaRPr kumimoji="1" lang="en-US" altLang="zh-CN" sz="1400" dirty="0">
              <a:latin typeface="Arial" panose="020B0604020202090204" pitchFamily="34" charset="0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kumimoji="1" lang="en-US" altLang="zh-CN" sz="1800" dirty="0">
                <a:latin typeface="Arial" panose="020B0604020202090204" pitchFamily="34" charset="0"/>
                <a:ea typeface="微软雅黑" panose="020B0503020204020204" pitchFamily="34" charset="-122"/>
              </a:rPr>
              <a:t>A</a:t>
            </a:r>
            <a:r>
              <a:rPr kumimoji="1" lang="en-US" altLang="zh-CN" dirty="0">
                <a:latin typeface="Arial" panose="020B0604020202090204" pitchFamily="34" charset="0"/>
                <a:ea typeface="微软雅黑" panose="020B0503020204020204" pitchFamily="34" charset="-122"/>
              </a:rPr>
              <a:t>:</a:t>
            </a:r>
            <a:r>
              <a:rPr kumimoji="1" lang="zh-CN" altLang="en-US" dirty="0">
                <a:latin typeface="Arial" panose="020B0604020202090204" pitchFamily="34" charset="0"/>
                <a:ea typeface="微软雅黑" panose="020B0503020204020204" pitchFamily="34" charset="-122"/>
              </a:rPr>
              <a:t>联系电脑管理员升级计算机系统，无管理员权限无法解决该问题</a:t>
            </a:r>
            <a:endParaRPr kumimoji="1" lang="zh-CN" altLang="en-US" sz="1400" dirty="0"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303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wipe/>
      </p:transition>
    </mc:Choice>
    <mc:Fallback xmlns="">
      <p:transition advClick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5F2BC48-874B-D794-463C-3890800CE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58845"/>
            <a:ext cx="7772400" cy="362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0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wipe/>
      </p:transition>
    </mc:Choice>
    <mc:Fallback xmlns="">
      <p:transition advClick="0">
        <p:wip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476188" y="177842"/>
            <a:ext cx="2332301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en-US" altLang="zh-CN" sz="2400" b="1" dirty="0">
                <a:solidFill>
                  <a:schemeClr val="accent1"/>
                </a:solidFill>
              </a:rPr>
              <a:t>4.</a:t>
            </a:r>
            <a:r>
              <a:rPr lang="zh-CN" altLang="en-US" sz="2400" b="1" dirty="0">
                <a:solidFill>
                  <a:schemeClr val="accent1"/>
                </a:solidFill>
              </a:rPr>
              <a:t> </a:t>
            </a:r>
            <a:r>
              <a:rPr lang="en-US" altLang="zh-CN" sz="2400" b="1" dirty="0">
                <a:solidFill>
                  <a:schemeClr val="accent1"/>
                </a:solidFill>
              </a:rPr>
              <a:t>mamba</a:t>
            </a:r>
            <a:r>
              <a:rPr lang="zh-CN" altLang="en-US" sz="2400" b="1" dirty="0">
                <a:solidFill>
                  <a:schemeClr val="accent1"/>
                </a:solidFill>
              </a:rPr>
              <a:t>介绍</a:t>
            </a:r>
            <a:endParaRPr lang="en-US" altLang="zh-CN" sz="2400" b="1" dirty="0">
              <a:solidFill>
                <a:schemeClr val="accent1"/>
              </a:solidFill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40A07C8-417E-1CD5-710B-E39A71BE7266}"/>
              </a:ext>
            </a:extLst>
          </p:cNvPr>
          <p:cNvSpPr txBox="1"/>
          <p:nvPr/>
        </p:nvSpPr>
        <p:spPr>
          <a:xfrm>
            <a:off x="2536092" y="4442438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hlinkClick r:id="rId3"/>
              </a:rPr>
              <a:t>Welcome to Mamba’s documentation! — documentation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A4420A-CB38-C1BF-5FBA-EE51C5EFC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1035351"/>
            <a:ext cx="4572000" cy="33714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9001F9A-FA26-971F-8CB8-4310183E00CB}"/>
              </a:ext>
            </a:extLst>
          </p:cNvPr>
          <p:cNvSpPr txBox="1"/>
          <p:nvPr/>
        </p:nvSpPr>
        <p:spPr>
          <a:xfrm>
            <a:off x="1406734" y="526307"/>
            <a:ext cx="6941323" cy="34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400" dirty="0">
                <a:latin typeface="Arial" panose="020B0604020202090204" pitchFamily="34" charset="0"/>
                <a:ea typeface="微软雅黑" panose="020B0503020204020204" pitchFamily="34" charset="-122"/>
              </a:rPr>
              <a:t>mamba</a:t>
            </a:r>
            <a:r>
              <a:rPr kumimoji="1" lang="zh-CN" altLang="en-US" sz="1400" dirty="0">
                <a:latin typeface="Arial" panose="020B0604020202090204" pitchFamily="34" charset="0"/>
                <a:ea typeface="微软雅黑" panose="020B0503020204020204" pitchFamily="34" charset="-122"/>
              </a:rPr>
              <a:t>是一个</a:t>
            </a:r>
            <a:r>
              <a:rPr kumimoji="1" lang="en-US" altLang="zh-CN" sz="1400" dirty="0">
                <a:latin typeface="Arial" panose="020B0604020202090204" pitchFamily="34" charset="0"/>
                <a:ea typeface="微软雅黑" panose="020B0503020204020204" pitchFamily="34" charset="-122"/>
              </a:rPr>
              <a:t>C++</a:t>
            </a:r>
            <a:r>
              <a:rPr kumimoji="1" lang="zh-CN" altLang="en-US" sz="1400" dirty="0">
                <a:latin typeface="Arial" panose="020B0604020202090204" pitchFamily="34" charset="0"/>
                <a:ea typeface="微软雅黑" panose="020B0503020204020204" pitchFamily="34" charset="-122"/>
              </a:rPr>
              <a:t>语言实现的</a:t>
            </a:r>
            <a:r>
              <a:rPr kumimoji="1" lang="en-US" altLang="zh-CN" sz="1400" dirty="0" err="1">
                <a:latin typeface="Arial" panose="020B0604020202090204" pitchFamily="34" charset="0"/>
                <a:ea typeface="微软雅黑" panose="020B0503020204020204" pitchFamily="34" charset="-122"/>
              </a:rPr>
              <a:t>conda</a:t>
            </a:r>
            <a:r>
              <a:rPr kumimoji="1" lang="zh-CN" altLang="en-US" sz="1400" dirty="0">
                <a:latin typeface="Arial" panose="020B0604020202090204" pitchFamily="34" charset="0"/>
                <a:ea typeface="微软雅黑" panose="020B0503020204020204" pitchFamily="34" charset="-122"/>
              </a:rPr>
              <a:t>，具有完全一样的功能且速度是</a:t>
            </a:r>
            <a:r>
              <a:rPr kumimoji="1" lang="en-US" altLang="zh-CN" sz="1400" dirty="0" err="1">
                <a:latin typeface="Arial" panose="020B0604020202090204" pitchFamily="34" charset="0"/>
                <a:ea typeface="微软雅黑" panose="020B0503020204020204" pitchFamily="34" charset="-122"/>
              </a:rPr>
              <a:t>conda</a:t>
            </a:r>
            <a:r>
              <a:rPr kumimoji="1" lang="zh-CN" altLang="en-US" sz="1400" dirty="0">
                <a:latin typeface="Arial" panose="020B0604020202090204" pitchFamily="34" charset="0"/>
                <a:ea typeface="微软雅黑" panose="020B0503020204020204" pitchFamily="34" charset="-122"/>
              </a:rPr>
              <a:t>的几十倍！</a:t>
            </a:r>
            <a:endParaRPr kumimoji="1" lang="en-US" altLang="zh-CN" sz="1400" dirty="0"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486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wipe/>
      </p:transition>
    </mc:Choice>
    <mc:Fallback xmlns="">
      <p:transition advClick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476188" y="177842"/>
            <a:ext cx="2332301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en-US" altLang="zh-CN" sz="2400" b="1" dirty="0">
                <a:solidFill>
                  <a:schemeClr val="accent1"/>
                </a:solidFill>
              </a:rPr>
              <a:t>4.</a:t>
            </a:r>
            <a:r>
              <a:rPr lang="zh-CN" altLang="en-US" sz="2400" b="1" dirty="0">
                <a:solidFill>
                  <a:schemeClr val="accent1"/>
                </a:solidFill>
              </a:rPr>
              <a:t> </a:t>
            </a:r>
            <a:r>
              <a:rPr lang="en-US" altLang="zh-CN" sz="2400" b="1" dirty="0">
                <a:solidFill>
                  <a:schemeClr val="accent1"/>
                </a:solidFill>
              </a:rPr>
              <a:t>mamba</a:t>
            </a:r>
            <a:r>
              <a:rPr lang="zh-CN" altLang="en-US" sz="2400" b="1" dirty="0">
                <a:solidFill>
                  <a:schemeClr val="accent1"/>
                </a:solidFill>
              </a:rPr>
              <a:t>介绍</a:t>
            </a:r>
            <a:endParaRPr lang="en-US" altLang="zh-CN" sz="2400" b="1" dirty="0">
              <a:solidFill>
                <a:schemeClr val="accent1"/>
              </a:solidFill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40A07C8-417E-1CD5-710B-E39A71BE7266}"/>
              </a:ext>
            </a:extLst>
          </p:cNvPr>
          <p:cNvSpPr txBox="1"/>
          <p:nvPr/>
        </p:nvSpPr>
        <p:spPr>
          <a:xfrm>
            <a:off x="1642338" y="4346329"/>
            <a:ext cx="64125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使用方式与</a:t>
            </a:r>
            <a:r>
              <a:rPr lang="en-US" altLang="zh-CN" dirty="0" err="1"/>
              <a:t>conda</a:t>
            </a:r>
            <a:r>
              <a:rPr lang="zh-CN" altLang="en-US" dirty="0"/>
              <a:t>完全一样，只需要把命令中的</a:t>
            </a:r>
            <a:r>
              <a:rPr lang="en-US" altLang="zh-CN" dirty="0" err="1"/>
              <a:t>conda</a:t>
            </a:r>
            <a:r>
              <a:rPr lang="zh-CN" altLang="en-US" dirty="0"/>
              <a:t>改为</a:t>
            </a:r>
            <a:r>
              <a:rPr lang="en-US" altLang="zh-CN" dirty="0" err="1"/>
              <a:t>micromamba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4A3EDF4-FAB8-B129-8EE2-FB5741046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666" y="839668"/>
            <a:ext cx="5320667" cy="330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1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wipe/>
      </p:transition>
    </mc:Choice>
    <mc:Fallback xmlns="">
      <p:transition advClick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2458991" y="1941827"/>
            <a:ext cx="5839485" cy="83099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zh-CN" altLang="en-US" sz="5000" b="1" dirty="0">
                <a:solidFill>
                  <a:srgbClr val="071F65"/>
                </a:solidFill>
                <a:latin typeface="+mj-ea"/>
                <a:ea typeface="+mj-ea"/>
              </a:rPr>
              <a:t>演示完毕 请多指点</a:t>
            </a:r>
          </a:p>
        </p:txBody>
      </p:sp>
      <p:cxnSp>
        <p:nvCxnSpPr>
          <p:cNvPr id="28" name="直接连接符 27"/>
          <p:cNvCxnSpPr/>
          <p:nvPr/>
        </p:nvCxnSpPr>
        <p:spPr>
          <a:xfrm flipH="1">
            <a:off x="2542581" y="2900164"/>
            <a:ext cx="50318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 5"/>
          <p:cNvSpPr>
            <a:spLocks noEditPoints="1"/>
          </p:cNvSpPr>
          <p:nvPr/>
        </p:nvSpPr>
        <p:spPr bwMode="auto">
          <a:xfrm>
            <a:off x="0" y="1164127"/>
            <a:ext cx="1790977" cy="2869814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chemeClr val="accent1"/>
          </a:solidFill>
          <a:ln w="5" cap="flat">
            <a:solidFill>
              <a:srgbClr val="24211D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Freeform 6"/>
          <p:cNvSpPr>
            <a:spLocks noEditPoints="1"/>
          </p:cNvSpPr>
          <p:nvPr/>
        </p:nvSpPr>
        <p:spPr bwMode="auto">
          <a:xfrm>
            <a:off x="1722420" y="2203161"/>
            <a:ext cx="137114" cy="1694253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DF31F01-7FB2-0FCA-79EA-9FB05A627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927" y="224591"/>
            <a:ext cx="2248145" cy="6662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wipe/>
      </p:transition>
    </mc:Choice>
    <mc:Fallback xmlns="">
      <p:transition advClick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1" grpId="0" animBg="1"/>
      <p:bldP spid="3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476188" y="177842"/>
            <a:ext cx="2159562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en-US" altLang="zh-CN" sz="2400" b="1" dirty="0">
                <a:solidFill>
                  <a:schemeClr val="accent1"/>
                </a:solidFill>
              </a:rPr>
              <a:t>1.</a:t>
            </a:r>
            <a:r>
              <a:rPr lang="zh-CN" altLang="en-US" sz="2400" b="1" dirty="0">
                <a:solidFill>
                  <a:schemeClr val="accent1"/>
                </a:solidFill>
              </a:rPr>
              <a:t> </a:t>
            </a:r>
            <a:r>
              <a:rPr lang="en-US" altLang="zh-CN" sz="2400" b="1" dirty="0" err="1">
                <a:solidFill>
                  <a:schemeClr val="accent1"/>
                </a:solidFill>
              </a:rPr>
              <a:t>Conda</a:t>
            </a:r>
            <a:r>
              <a:rPr lang="zh-CN" altLang="en-US" sz="2400" b="1" dirty="0">
                <a:solidFill>
                  <a:schemeClr val="accent1"/>
                </a:solidFill>
              </a:rPr>
              <a:t>介绍</a:t>
            </a: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1F107CC-9956-D582-E399-62BC19526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822826"/>
            <a:ext cx="7772400" cy="349784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D2FD236-2978-FDDC-192C-83AAF13D71B5}"/>
              </a:ext>
            </a:extLst>
          </p:cNvPr>
          <p:cNvSpPr txBox="1"/>
          <p:nvPr/>
        </p:nvSpPr>
        <p:spPr>
          <a:xfrm>
            <a:off x="3662664" y="4503994"/>
            <a:ext cx="2340449" cy="34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" altLang="zh-CN" dirty="0">
                <a:hlinkClick r:id="rId4"/>
              </a:rPr>
              <a:t>Free Download | Anaconda</a:t>
            </a:r>
            <a:endParaRPr kumimoji="1" lang="en-US" altLang="zh-CN" sz="1400" dirty="0"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393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wipe/>
      </p:transition>
    </mc:Choice>
    <mc:Fallback xmlns="">
      <p:transition advClick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476188" y="177842"/>
            <a:ext cx="2159562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en-US" altLang="zh-CN" sz="2400" b="1" dirty="0">
                <a:solidFill>
                  <a:schemeClr val="accent1"/>
                </a:solidFill>
              </a:rPr>
              <a:t>1.</a:t>
            </a:r>
            <a:r>
              <a:rPr lang="zh-CN" altLang="en-US" sz="2400" b="1" dirty="0">
                <a:solidFill>
                  <a:schemeClr val="accent1"/>
                </a:solidFill>
              </a:rPr>
              <a:t> </a:t>
            </a:r>
            <a:r>
              <a:rPr lang="en-US" altLang="zh-CN" sz="2400" b="1" dirty="0" err="1">
                <a:solidFill>
                  <a:schemeClr val="accent1"/>
                </a:solidFill>
              </a:rPr>
              <a:t>Conda</a:t>
            </a:r>
            <a:r>
              <a:rPr lang="zh-CN" altLang="en-US" sz="2400" b="1" dirty="0">
                <a:solidFill>
                  <a:schemeClr val="accent1"/>
                </a:solidFill>
              </a:rPr>
              <a:t>介绍</a:t>
            </a: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7F012321-CFCB-5FA2-472B-48B7537468D6}"/>
              </a:ext>
            </a:extLst>
          </p:cNvPr>
          <p:cNvSpPr txBox="1"/>
          <p:nvPr/>
        </p:nvSpPr>
        <p:spPr>
          <a:xfrm>
            <a:off x="4103948" y="2342171"/>
            <a:ext cx="93610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应用场景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id="{510EA61A-9F7D-E53F-353A-3D07A86FDA9A}"/>
              </a:ext>
            </a:extLst>
          </p:cNvPr>
          <p:cNvSpPr txBox="1"/>
          <p:nvPr/>
        </p:nvSpPr>
        <p:spPr>
          <a:xfrm>
            <a:off x="1095145" y="1466127"/>
            <a:ext cx="2249438" cy="5011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200" b="1" dirty="0"/>
              <a:t>普通用户不具有管理员权限，安装许多工具配置麻烦，且可能与系统应用冲突</a:t>
            </a:r>
            <a:endParaRPr lang="en-US" altLang="zh-CN" sz="1200" b="1" dirty="0"/>
          </a:p>
        </p:txBody>
      </p:sp>
      <p:sp>
        <p:nvSpPr>
          <p:cNvPr id="7" name="TextBox 19">
            <a:extLst>
              <a:ext uri="{FF2B5EF4-FFF2-40B4-BE49-F238E27FC236}">
                <a16:creationId xmlns:a16="http://schemas.microsoft.com/office/drawing/2014/main" id="{43336319-9E98-0E98-070E-142BC5DCEB58}"/>
              </a:ext>
            </a:extLst>
          </p:cNvPr>
          <p:cNvSpPr txBox="1"/>
          <p:nvPr/>
        </p:nvSpPr>
        <p:spPr>
          <a:xfrm>
            <a:off x="5922963" y="1458893"/>
            <a:ext cx="2057896" cy="5001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200" b="1" dirty="0"/>
              <a:t>依赖工具对于不同课题具有不同的需要，甚至互相之间版本不兼容</a:t>
            </a:r>
            <a:endParaRPr lang="en-US" altLang="zh-CN" sz="1200" b="1" dirty="0"/>
          </a:p>
        </p:txBody>
      </p:sp>
      <p:sp>
        <p:nvSpPr>
          <p:cNvPr id="8" name="TextBox 20">
            <a:extLst>
              <a:ext uri="{FF2B5EF4-FFF2-40B4-BE49-F238E27FC236}">
                <a16:creationId xmlns:a16="http://schemas.microsoft.com/office/drawing/2014/main" id="{2AD4A861-ABA7-A036-9B01-7AB2A52AFA8B}"/>
              </a:ext>
            </a:extLst>
          </p:cNvPr>
          <p:cNvSpPr txBox="1"/>
          <p:nvPr/>
        </p:nvSpPr>
        <p:spPr>
          <a:xfrm>
            <a:off x="1163142" y="3838146"/>
            <a:ext cx="2057896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200" b="1" dirty="0"/>
              <a:t>复现结果需要重现环境，安装环境与相应版本软件费时费力</a:t>
            </a:r>
            <a:endParaRPr lang="en-US" altLang="zh-CN" sz="1200" b="1" dirty="0"/>
          </a:p>
        </p:txBody>
      </p:sp>
      <p:sp>
        <p:nvSpPr>
          <p:cNvPr id="9" name="TextBox 21">
            <a:extLst>
              <a:ext uri="{FF2B5EF4-FFF2-40B4-BE49-F238E27FC236}">
                <a16:creationId xmlns:a16="http://schemas.microsoft.com/office/drawing/2014/main" id="{70BE0107-A678-5F48-0D8F-B2D1FA583F2E}"/>
              </a:ext>
            </a:extLst>
          </p:cNvPr>
          <p:cNvSpPr txBox="1"/>
          <p:nvPr/>
        </p:nvSpPr>
        <p:spPr>
          <a:xfrm>
            <a:off x="5922963" y="3671434"/>
            <a:ext cx="2057896" cy="5001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200" b="1" dirty="0"/>
              <a:t>安装开源软件需要重新编译，浪费算力且容易遇到环境配置问题</a:t>
            </a:r>
            <a:endParaRPr lang="en-US" altLang="zh-CN" sz="1200" b="1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42D3B61-5F90-1700-B547-8137447A0AC3}"/>
              </a:ext>
            </a:extLst>
          </p:cNvPr>
          <p:cNvGrpSpPr/>
          <p:nvPr/>
        </p:nvGrpSpPr>
        <p:grpSpPr>
          <a:xfrm>
            <a:off x="3325813" y="1583663"/>
            <a:ext cx="2492375" cy="2501901"/>
            <a:chOff x="3325813" y="1973262"/>
            <a:chExt cx="2492375" cy="2501901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72BD121-A27B-4324-7FA9-282010256FB8}"/>
                </a:ext>
              </a:extLst>
            </p:cNvPr>
            <p:cNvSpPr/>
            <p:nvPr/>
          </p:nvSpPr>
          <p:spPr bwMode="auto">
            <a:xfrm>
              <a:off x="3325813" y="3276600"/>
              <a:ext cx="1193800" cy="1198563"/>
            </a:xfrm>
            <a:custGeom>
              <a:avLst/>
              <a:gdLst>
                <a:gd name="T0" fmla="*/ 1809 w 4497"/>
                <a:gd name="T1" fmla="*/ 3511 h 4497"/>
                <a:gd name="T2" fmla="*/ 986 w 4497"/>
                <a:gd name="T3" fmla="*/ 3511 h 4497"/>
                <a:gd name="T4" fmla="*/ 986 w 4497"/>
                <a:gd name="T5" fmla="*/ 2687 h 4497"/>
                <a:gd name="T6" fmla="*/ 0 w 4497"/>
                <a:gd name="T7" fmla="*/ 0 h 4497"/>
                <a:gd name="T8" fmla="*/ 1873 w 4497"/>
                <a:gd name="T9" fmla="*/ 0 h 4497"/>
                <a:gd name="T10" fmla="*/ 2721 w 4497"/>
                <a:gd name="T11" fmla="*/ 1776 h 4497"/>
                <a:gd name="T12" fmla="*/ 4497 w 4497"/>
                <a:gd name="T13" fmla="*/ 2624 h 4497"/>
                <a:gd name="T14" fmla="*/ 4497 w 4497"/>
                <a:gd name="T15" fmla="*/ 4497 h 4497"/>
                <a:gd name="T16" fmla="*/ 1809 w 4497"/>
                <a:gd name="T17" fmla="*/ 3511 h 4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97" h="4497">
                  <a:moveTo>
                    <a:pt x="1809" y="3511"/>
                  </a:moveTo>
                  <a:lnTo>
                    <a:pt x="986" y="3511"/>
                  </a:lnTo>
                  <a:lnTo>
                    <a:pt x="986" y="2687"/>
                  </a:lnTo>
                  <a:cubicBezTo>
                    <a:pt x="369" y="1896"/>
                    <a:pt x="40" y="953"/>
                    <a:pt x="0" y="0"/>
                  </a:cubicBezTo>
                  <a:lnTo>
                    <a:pt x="1873" y="0"/>
                  </a:lnTo>
                  <a:cubicBezTo>
                    <a:pt x="1938" y="644"/>
                    <a:pt x="2222" y="1276"/>
                    <a:pt x="2721" y="1776"/>
                  </a:cubicBezTo>
                  <a:cubicBezTo>
                    <a:pt x="3221" y="2275"/>
                    <a:pt x="3853" y="2558"/>
                    <a:pt x="4497" y="2624"/>
                  </a:cubicBezTo>
                  <a:lnTo>
                    <a:pt x="4497" y="4497"/>
                  </a:lnTo>
                  <a:cubicBezTo>
                    <a:pt x="3544" y="4457"/>
                    <a:pt x="2601" y="4128"/>
                    <a:pt x="1809" y="35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143C708D-AC1C-9FEE-6F7A-9CF03BB78E84}"/>
                </a:ext>
              </a:extLst>
            </p:cNvPr>
            <p:cNvSpPr/>
            <p:nvPr/>
          </p:nvSpPr>
          <p:spPr bwMode="auto">
            <a:xfrm>
              <a:off x="3325813" y="1973262"/>
              <a:ext cx="1193800" cy="1196975"/>
            </a:xfrm>
            <a:custGeom>
              <a:avLst/>
              <a:gdLst>
                <a:gd name="T0" fmla="*/ 986 w 4497"/>
                <a:gd name="T1" fmla="*/ 1809 h 4497"/>
                <a:gd name="T2" fmla="*/ 986 w 4497"/>
                <a:gd name="T3" fmla="*/ 986 h 4497"/>
                <a:gd name="T4" fmla="*/ 1809 w 4497"/>
                <a:gd name="T5" fmla="*/ 986 h 4497"/>
                <a:gd name="T6" fmla="*/ 4497 w 4497"/>
                <a:gd name="T7" fmla="*/ 0 h 4497"/>
                <a:gd name="T8" fmla="*/ 4497 w 4497"/>
                <a:gd name="T9" fmla="*/ 1861 h 4497"/>
                <a:gd name="T10" fmla="*/ 2659 w 4497"/>
                <a:gd name="T11" fmla="*/ 2659 h 4497"/>
                <a:gd name="T12" fmla="*/ 1861 w 4497"/>
                <a:gd name="T13" fmla="*/ 4497 h 4497"/>
                <a:gd name="T14" fmla="*/ 0 w 4497"/>
                <a:gd name="T15" fmla="*/ 4497 h 4497"/>
                <a:gd name="T16" fmla="*/ 986 w 4497"/>
                <a:gd name="T17" fmla="*/ 1809 h 4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97" h="4497">
                  <a:moveTo>
                    <a:pt x="986" y="1809"/>
                  </a:moveTo>
                  <a:lnTo>
                    <a:pt x="986" y="986"/>
                  </a:lnTo>
                  <a:lnTo>
                    <a:pt x="1809" y="986"/>
                  </a:lnTo>
                  <a:cubicBezTo>
                    <a:pt x="2601" y="369"/>
                    <a:pt x="3544" y="40"/>
                    <a:pt x="4497" y="0"/>
                  </a:cubicBezTo>
                  <a:lnTo>
                    <a:pt x="4497" y="1861"/>
                  </a:lnTo>
                  <a:cubicBezTo>
                    <a:pt x="3824" y="1887"/>
                    <a:pt x="3165" y="2152"/>
                    <a:pt x="2659" y="2659"/>
                  </a:cubicBezTo>
                  <a:cubicBezTo>
                    <a:pt x="2152" y="3165"/>
                    <a:pt x="1887" y="3824"/>
                    <a:pt x="1861" y="4497"/>
                  </a:cubicBezTo>
                  <a:lnTo>
                    <a:pt x="0" y="4497"/>
                  </a:lnTo>
                  <a:cubicBezTo>
                    <a:pt x="40" y="3544"/>
                    <a:pt x="369" y="2601"/>
                    <a:pt x="986" y="18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EDD4EA7F-0759-5B2E-38A9-A9514ECC6184}"/>
                </a:ext>
              </a:extLst>
            </p:cNvPr>
            <p:cNvSpPr/>
            <p:nvPr/>
          </p:nvSpPr>
          <p:spPr bwMode="auto">
            <a:xfrm>
              <a:off x="4624388" y="3276600"/>
              <a:ext cx="1193800" cy="1198563"/>
            </a:xfrm>
            <a:custGeom>
              <a:avLst/>
              <a:gdLst>
                <a:gd name="T0" fmla="*/ 3511 w 4497"/>
                <a:gd name="T1" fmla="*/ 3511 h 4497"/>
                <a:gd name="T2" fmla="*/ 2687 w 4497"/>
                <a:gd name="T3" fmla="*/ 3511 h 4497"/>
                <a:gd name="T4" fmla="*/ 0 w 4497"/>
                <a:gd name="T5" fmla="*/ 4497 h 4497"/>
                <a:gd name="T6" fmla="*/ 0 w 4497"/>
                <a:gd name="T7" fmla="*/ 2636 h 4497"/>
                <a:gd name="T8" fmla="*/ 1838 w 4497"/>
                <a:gd name="T9" fmla="*/ 1838 h 4497"/>
                <a:gd name="T10" fmla="*/ 2636 w 4497"/>
                <a:gd name="T11" fmla="*/ 0 h 4497"/>
                <a:gd name="T12" fmla="*/ 4497 w 4497"/>
                <a:gd name="T13" fmla="*/ 0 h 4497"/>
                <a:gd name="T14" fmla="*/ 3511 w 4497"/>
                <a:gd name="T15" fmla="*/ 2687 h 4497"/>
                <a:gd name="T16" fmla="*/ 3511 w 4497"/>
                <a:gd name="T17" fmla="*/ 3511 h 4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97" h="4497">
                  <a:moveTo>
                    <a:pt x="3511" y="3511"/>
                  </a:moveTo>
                  <a:lnTo>
                    <a:pt x="2687" y="3511"/>
                  </a:lnTo>
                  <a:cubicBezTo>
                    <a:pt x="1896" y="4128"/>
                    <a:pt x="953" y="4457"/>
                    <a:pt x="0" y="4497"/>
                  </a:cubicBezTo>
                  <a:lnTo>
                    <a:pt x="0" y="2636"/>
                  </a:lnTo>
                  <a:cubicBezTo>
                    <a:pt x="673" y="2610"/>
                    <a:pt x="1332" y="2345"/>
                    <a:pt x="1838" y="1838"/>
                  </a:cubicBezTo>
                  <a:cubicBezTo>
                    <a:pt x="2345" y="1332"/>
                    <a:pt x="2610" y="673"/>
                    <a:pt x="2636" y="0"/>
                  </a:cubicBezTo>
                  <a:lnTo>
                    <a:pt x="4497" y="0"/>
                  </a:lnTo>
                  <a:cubicBezTo>
                    <a:pt x="4457" y="953"/>
                    <a:pt x="4128" y="1896"/>
                    <a:pt x="3511" y="2687"/>
                  </a:cubicBezTo>
                  <a:lnTo>
                    <a:pt x="3511" y="35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43BF8255-E84D-A0F5-722A-2A2C212507FF}"/>
                </a:ext>
              </a:extLst>
            </p:cNvPr>
            <p:cNvSpPr/>
            <p:nvPr/>
          </p:nvSpPr>
          <p:spPr bwMode="auto">
            <a:xfrm>
              <a:off x="4624388" y="1973262"/>
              <a:ext cx="1193800" cy="1196975"/>
            </a:xfrm>
            <a:custGeom>
              <a:avLst/>
              <a:gdLst>
                <a:gd name="T0" fmla="*/ 3511 w 4497"/>
                <a:gd name="T1" fmla="*/ 1809 h 4497"/>
                <a:gd name="T2" fmla="*/ 4497 w 4497"/>
                <a:gd name="T3" fmla="*/ 4497 h 4497"/>
                <a:gd name="T4" fmla="*/ 2624 w 4497"/>
                <a:gd name="T5" fmla="*/ 4497 h 4497"/>
                <a:gd name="T6" fmla="*/ 1776 w 4497"/>
                <a:gd name="T7" fmla="*/ 2721 h 4497"/>
                <a:gd name="T8" fmla="*/ 0 w 4497"/>
                <a:gd name="T9" fmla="*/ 1873 h 4497"/>
                <a:gd name="T10" fmla="*/ 0 w 4497"/>
                <a:gd name="T11" fmla="*/ 0 h 4497"/>
                <a:gd name="T12" fmla="*/ 2687 w 4497"/>
                <a:gd name="T13" fmla="*/ 986 h 4497"/>
                <a:gd name="T14" fmla="*/ 3511 w 4497"/>
                <a:gd name="T15" fmla="*/ 986 h 4497"/>
                <a:gd name="T16" fmla="*/ 3511 w 4497"/>
                <a:gd name="T17" fmla="*/ 1809 h 4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97" h="4497">
                  <a:moveTo>
                    <a:pt x="3511" y="1809"/>
                  </a:moveTo>
                  <a:cubicBezTo>
                    <a:pt x="4128" y="2601"/>
                    <a:pt x="4457" y="3544"/>
                    <a:pt x="4497" y="4497"/>
                  </a:cubicBezTo>
                  <a:lnTo>
                    <a:pt x="2624" y="4497"/>
                  </a:lnTo>
                  <a:cubicBezTo>
                    <a:pt x="2558" y="3853"/>
                    <a:pt x="2275" y="3221"/>
                    <a:pt x="1776" y="2721"/>
                  </a:cubicBezTo>
                  <a:cubicBezTo>
                    <a:pt x="1276" y="2222"/>
                    <a:pt x="644" y="1938"/>
                    <a:pt x="0" y="1873"/>
                  </a:cubicBezTo>
                  <a:lnTo>
                    <a:pt x="0" y="0"/>
                  </a:lnTo>
                  <a:cubicBezTo>
                    <a:pt x="953" y="40"/>
                    <a:pt x="1896" y="369"/>
                    <a:pt x="2687" y="986"/>
                  </a:cubicBezTo>
                  <a:lnTo>
                    <a:pt x="3511" y="986"/>
                  </a:lnTo>
                  <a:lnTo>
                    <a:pt x="3511" y="18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TextBox 50">
              <a:extLst>
                <a:ext uri="{FF2B5EF4-FFF2-40B4-BE49-F238E27FC236}">
                  <a16:creationId xmlns:a16="http://schemas.microsoft.com/office/drawing/2014/main" id="{C1C73095-5AF7-1B7B-5F9D-04BB441AB680}"/>
                </a:ext>
              </a:extLst>
            </p:cNvPr>
            <p:cNvSpPr txBox="1"/>
            <p:nvPr/>
          </p:nvSpPr>
          <p:spPr>
            <a:xfrm>
              <a:off x="3786883" y="2348629"/>
              <a:ext cx="14401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Box 36">
              <a:extLst>
                <a:ext uri="{FF2B5EF4-FFF2-40B4-BE49-F238E27FC236}">
                  <a16:creationId xmlns:a16="http://schemas.microsoft.com/office/drawing/2014/main" id="{EE67F2CB-A510-1748-0B78-0F1DA9F7EE4B}"/>
                </a:ext>
              </a:extLst>
            </p:cNvPr>
            <p:cNvSpPr txBox="1"/>
            <p:nvPr/>
          </p:nvSpPr>
          <p:spPr>
            <a:xfrm>
              <a:off x="5251579" y="2348629"/>
              <a:ext cx="14401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34">
              <a:extLst>
                <a:ext uri="{FF2B5EF4-FFF2-40B4-BE49-F238E27FC236}">
                  <a16:creationId xmlns:a16="http://schemas.microsoft.com/office/drawing/2014/main" id="{F21B09B1-3BE1-9AD1-3AE7-FDBB1C9F7BF4}"/>
                </a:ext>
              </a:extLst>
            </p:cNvPr>
            <p:cNvSpPr txBox="1"/>
            <p:nvPr/>
          </p:nvSpPr>
          <p:spPr>
            <a:xfrm>
              <a:off x="3786883" y="3767794"/>
              <a:ext cx="14401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TextBox 32">
              <a:extLst>
                <a:ext uri="{FF2B5EF4-FFF2-40B4-BE49-F238E27FC236}">
                  <a16:creationId xmlns:a16="http://schemas.microsoft.com/office/drawing/2014/main" id="{E8BB83B7-3209-118E-B722-7B58A81AF2BD}"/>
                </a:ext>
              </a:extLst>
            </p:cNvPr>
            <p:cNvSpPr txBox="1"/>
            <p:nvPr/>
          </p:nvSpPr>
          <p:spPr>
            <a:xfrm>
              <a:off x="5251579" y="3767794"/>
              <a:ext cx="14401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505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wipe/>
      </p:transition>
    </mc:Choice>
    <mc:Fallback xmlns="">
      <p:transition advClick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9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  <p:bldP spid="5" grpId="0"/>
      <p:bldP spid="6" grpId="0"/>
      <p:bldP spid="7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476188" y="177842"/>
            <a:ext cx="2159562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en-US" altLang="zh-CN" sz="2400" b="1" dirty="0">
                <a:solidFill>
                  <a:schemeClr val="accent1"/>
                </a:solidFill>
              </a:rPr>
              <a:t>1.</a:t>
            </a:r>
            <a:r>
              <a:rPr lang="zh-CN" altLang="en-US" sz="2400" b="1" dirty="0">
                <a:solidFill>
                  <a:schemeClr val="accent1"/>
                </a:solidFill>
              </a:rPr>
              <a:t> </a:t>
            </a:r>
            <a:r>
              <a:rPr lang="en-US" altLang="zh-CN" sz="2400" b="1" dirty="0" err="1">
                <a:solidFill>
                  <a:schemeClr val="accent1"/>
                </a:solidFill>
              </a:rPr>
              <a:t>Conda</a:t>
            </a:r>
            <a:r>
              <a:rPr lang="zh-CN" altLang="en-US" sz="2400" b="1" dirty="0">
                <a:solidFill>
                  <a:schemeClr val="accent1"/>
                </a:solidFill>
              </a:rPr>
              <a:t>介绍</a:t>
            </a: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4855D6F-B94C-89AE-819E-9E67AABBC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1031773"/>
            <a:ext cx="7200900" cy="3276600"/>
          </a:xfrm>
          <a:prstGeom prst="rect">
            <a:avLst/>
          </a:prstGeom>
        </p:spPr>
      </p:pic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8C0D530E-0E26-D176-54D2-B0E4BE30961E}"/>
              </a:ext>
            </a:extLst>
          </p:cNvPr>
          <p:cNvCxnSpPr/>
          <p:nvPr/>
        </p:nvCxnSpPr>
        <p:spPr>
          <a:xfrm flipH="1" flipV="1">
            <a:off x="6803923" y="3392129"/>
            <a:ext cx="1514167" cy="4326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225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wipe/>
      </p:transition>
    </mc:Choice>
    <mc:Fallback xmlns="">
      <p:transition advClick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476188" y="177842"/>
            <a:ext cx="2159562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en-US" altLang="zh-CN" sz="2400" b="1" dirty="0">
                <a:solidFill>
                  <a:schemeClr val="accent1"/>
                </a:solidFill>
              </a:rPr>
              <a:t>1.</a:t>
            </a:r>
            <a:r>
              <a:rPr lang="zh-CN" altLang="en-US" sz="2400" b="1" dirty="0">
                <a:solidFill>
                  <a:schemeClr val="accent1"/>
                </a:solidFill>
              </a:rPr>
              <a:t> </a:t>
            </a:r>
            <a:r>
              <a:rPr lang="en-US" altLang="zh-CN" sz="2400" b="1" dirty="0" err="1">
                <a:solidFill>
                  <a:schemeClr val="accent1"/>
                </a:solidFill>
              </a:rPr>
              <a:t>Conda</a:t>
            </a:r>
            <a:r>
              <a:rPr lang="zh-CN" altLang="en-US" sz="2400" b="1" dirty="0">
                <a:solidFill>
                  <a:schemeClr val="accent1"/>
                </a:solidFill>
              </a:rPr>
              <a:t>介绍</a:t>
            </a: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1E9B54-2DB5-9503-68E2-B90D5FB6B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754759"/>
            <a:ext cx="7772400" cy="363398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AC6D057-A489-093C-E44D-32E17229EDFD}"/>
              </a:ext>
            </a:extLst>
          </p:cNvPr>
          <p:cNvSpPr txBox="1"/>
          <p:nvPr/>
        </p:nvSpPr>
        <p:spPr>
          <a:xfrm>
            <a:off x="3067540" y="450399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hlinkClick r:id="rId4"/>
              </a:rPr>
              <a:t>Miniconda — Anaconda documentation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733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wipe/>
      </p:transition>
    </mc:Choice>
    <mc:Fallback xmlns="">
      <p:transition advClick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476188" y="177842"/>
            <a:ext cx="2159562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en-US" altLang="zh-CN" sz="2400" b="1" dirty="0">
                <a:solidFill>
                  <a:schemeClr val="accent1"/>
                </a:solidFill>
              </a:rPr>
              <a:t>1.</a:t>
            </a:r>
            <a:r>
              <a:rPr lang="zh-CN" altLang="en-US" sz="2400" b="1" dirty="0">
                <a:solidFill>
                  <a:schemeClr val="accent1"/>
                </a:solidFill>
              </a:rPr>
              <a:t> </a:t>
            </a:r>
            <a:r>
              <a:rPr lang="en-US" altLang="zh-CN" sz="2400" b="1" dirty="0" err="1">
                <a:solidFill>
                  <a:schemeClr val="accent1"/>
                </a:solidFill>
              </a:rPr>
              <a:t>Conda</a:t>
            </a:r>
            <a:r>
              <a:rPr lang="zh-CN" altLang="en-US" sz="2400" b="1" dirty="0">
                <a:solidFill>
                  <a:schemeClr val="accent1"/>
                </a:solidFill>
              </a:rPr>
              <a:t>介绍</a:t>
            </a: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4586F3D-EAA9-C37A-4E10-4E72304B9570}"/>
              </a:ext>
            </a:extLst>
          </p:cNvPr>
          <p:cNvSpPr txBox="1"/>
          <p:nvPr/>
        </p:nvSpPr>
        <p:spPr>
          <a:xfrm>
            <a:off x="1555969" y="1559902"/>
            <a:ext cx="6564923" cy="2023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Conda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是一个管理软件，帮助用户管理复杂的依赖关系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Conda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通过改变命令优先级，避免与系统自带程序出现冲突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Conda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有编译好的二进制版本软件，无需用户重复编译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AutoNum type="arabicPeriod"/>
            </a:pPr>
            <a:endParaRPr lang="zh-CN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endParaRPr kumimoji="1" lang="zh-CN" altLang="en-US" sz="1400" dirty="0"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094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wipe/>
      </p:transition>
    </mc:Choice>
    <mc:Fallback xmlns="">
      <p:transition advClick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476188" y="177842"/>
            <a:ext cx="2775115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en-US" altLang="zh-CN" sz="2400" b="1" dirty="0">
                <a:solidFill>
                  <a:schemeClr val="accent1"/>
                </a:solidFill>
              </a:rPr>
              <a:t>2.</a:t>
            </a:r>
            <a:r>
              <a:rPr lang="zh-CN" altLang="en-US" sz="2400" b="1" dirty="0">
                <a:solidFill>
                  <a:schemeClr val="accent1"/>
                </a:solidFill>
              </a:rPr>
              <a:t> 如何使用</a:t>
            </a:r>
            <a:r>
              <a:rPr lang="en-US" altLang="zh-CN" sz="2400" b="1" dirty="0" err="1">
                <a:solidFill>
                  <a:schemeClr val="accent1"/>
                </a:solidFill>
              </a:rPr>
              <a:t>Conda</a:t>
            </a:r>
            <a:endParaRPr lang="en-US" altLang="zh-CN" sz="2400" b="1" dirty="0">
              <a:solidFill>
                <a:schemeClr val="accent1"/>
              </a:solidFill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3A6736A-3924-15AB-0A56-D86F36425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861" y="698662"/>
            <a:ext cx="4204277" cy="406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69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wipe/>
      </p:transition>
    </mc:Choice>
    <mc:Fallback xmlns="">
      <p:transition advClick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476188" y="177842"/>
            <a:ext cx="2775115" cy="46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8" tIns="45719" rIns="91438" bIns="45719">
            <a:spAutoFit/>
          </a:bodyPr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9pPr>
          </a:lstStyle>
          <a:p>
            <a:pPr>
              <a:buNone/>
            </a:pPr>
            <a:r>
              <a:rPr lang="en-US" altLang="zh-CN" sz="2400" b="1" dirty="0">
                <a:solidFill>
                  <a:schemeClr val="accent1"/>
                </a:solidFill>
              </a:rPr>
              <a:t>2.</a:t>
            </a:r>
            <a:r>
              <a:rPr lang="zh-CN" altLang="en-US" sz="2400" b="1" dirty="0">
                <a:solidFill>
                  <a:schemeClr val="accent1"/>
                </a:solidFill>
              </a:rPr>
              <a:t> 如何使用</a:t>
            </a:r>
            <a:r>
              <a:rPr lang="en-US" altLang="zh-CN" sz="2400" b="1" dirty="0" err="1">
                <a:solidFill>
                  <a:schemeClr val="accent1"/>
                </a:solidFill>
              </a:rPr>
              <a:t>Conda</a:t>
            </a:r>
            <a:endParaRPr lang="en-US" altLang="zh-CN" sz="2400" b="1" dirty="0">
              <a:solidFill>
                <a:schemeClr val="accent1"/>
              </a:solidFill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39787" y="157290"/>
            <a:ext cx="581159" cy="50158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lIns="91438" tIns="45719" rIns="91438" bIns="45719" anchor="ctr"/>
          <a:lstStyle>
            <a:lvl1pPr>
              <a:spcBef>
                <a:spcPct val="20000"/>
              </a:spcBef>
              <a:buFont typeface="Arial" panose="020B060402020209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9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90204" pitchFamily="34" charset="0"/>
              <a:buNone/>
            </a:pPr>
            <a:endParaRPr lang="zh-CN" altLang="zh-CN" sz="1800">
              <a:solidFill>
                <a:srgbClr val="FFFFFF"/>
              </a:solidFill>
              <a:sym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ECF2C0-9417-9E19-AFB8-B81C53452606}"/>
              </a:ext>
            </a:extLst>
          </p:cNvPr>
          <p:cNvSpPr txBox="1"/>
          <p:nvPr/>
        </p:nvSpPr>
        <p:spPr>
          <a:xfrm>
            <a:off x="250791" y="1354482"/>
            <a:ext cx="8729085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服务器上有下载好的</a:t>
            </a:r>
            <a:r>
              <a:rPr lang="en-US" altLang="zh-CN" dirty="0" err="1"/>
              <a:t>Conda</a:t>
            </a:r>
            <a:r>
              <a:rPr lang="zh-CN" altLang="en-US" dirty="0"/>
              <a:t>存放于： /rd1/home/public/RNA-Seq/software</a:t>
            </a:r>
            <a:r>
              <a:rPr lang="en-US" altLang="zh-CN" dirty="0"/>
              <a:t>/Miniconda3-latest-Linux-x86_64.sh</a:t>
            </a:r>
          </a:p>
          <a:p>
            <a:endParaRPr lang="en-US" altLang="zh-CN" dirty="0"/>
          </a:p>
          <a:p>
            <a:r>
              <a:rPr lang="en-US" altLang="zh-CN" dirty="0"/>
              <a:t>cp  </a:t>
            </a:r>
            <a:r>
              <a:rPr lang="zh-CN" altLang="en-US" dirty="0"/>
              <a:t>/rd1/home/public/RNA-Seq/software</a:t>
            </a:r>
            <a:r>
              <a:rPr lang="en-US" altLang="zh-CN" dirty="0"/>
              <a:t>/Miniconda3-latest-Linux-x86_64.sh ~/</a:t>
            </a:r>
          </a:p>
          <a:p>
            <a:endParaRPr lang="en-US" altLang="zh-CN" dirty="0"/>
          </a:p>
          <a:p>
            <a:r>
              <a:rPr lang="en-US" altLang="zh-CN" dirty="0"/>
              <a:t>cd</a:t>
            </a:r>
          </a:p>
          <a:p>
            <a:endParaRPr lang="en-US" altLang="zh-CN" dirty="0"/>
          </a:p>
          <a:p>
            <a:r>
              <a:rPr lang="en-US" altLang="zh-CN" dirty="0"/>
              <a:t>bash</a:t>
            </a:r>
            <a:r>
              <a:rPr lang="zh-CN" altLang="en-US" dirty="0"/>
              <a:t> </a:t>
            </a:r>
            <a:r>
              <a:rPr lang="en-US" altLang="zh-CN" dirty="0"/>
              <a:t>Miniconda3-latest-Linux-x86_64.sh </a:t>
            </a:r>
          </a:p>
          <a:p>
            <a:r>
              <a:rPr lang="zh-CN" altLang="en-US" dirty="0"/>
              <a:t>一直按回车键，直到出现：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输入</a:t>
            </a:r>
            <a:r>
              <a:rPr lang="en-US" altLang="zh-CN" dirty="0"/>
              <a:t>yes</a:t>
            </a:r>
            <a:r>
              <a:rPr lang="zh-CN" altLang="en-US" dirty="0"/>
              <a:t>再回车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2E4ED4-56CE-5371-7E81-7BF46C887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281" y="3152042"/>
            <a:ext cx="4076700" cy="5588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5D742A0-0883-BF0B-29CE-1A3AD4BCFA8B}"/>
              </a:ext>
            </a:extLst>
          </p:cNvPr>
          <p:cNvSpPr txBox="1"/>
          <p:nvPr/>
        </p:nvSpPr>
        <p:spPr>
          <a:xfrm>
            <a:off x="2286000" y="451189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dirty="0">
                <a:hlinkClick r:id="rId4"/>
              </a:rPr>
              <a:t>Commands — conda 24.3.0 documentation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79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Click="0">
        <p:wipe/>
      </p:transition>
    </mc:Choice>
    <mc:Fallback xmlns="">
      <p:transition advClick="0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</p:bldLst>
  </p:timing>
</p:sld>
</file>

<file path=ppt/theme/theme1.xml><?xml version="1.0" encoding="utf-8"?>
<a:theme xmlns:a="http://schemas.openxmlformats.org/drawingml/2006/main" name="北大PPT">
  <a:themeElements>
    <a:clrScheme name="自定义 95">
      <a:dk1>
        <a:sysClr val="windowText" lastClr="000000"/>
      </a:dk1>
      <a:lt1>
        <a:sysClr val="window" lastClr="FFFFFF"/>
      </a:lt1>
      <a:dk2>
        <a:srgbClr val="3F3F3F"/>
      </a:dk2>
      <a:lt2>
        <a:srgbClr val="E3DED1"/>
      </a:lt2>
      <a:accent1>
        <a:srgbClr val="071F65"/>
      </a:accent1>
      <a:accent2>
        <a:srgbClr val="7F7F7F"/>
      </a:accent2>
      <a:accent3>
        <a:srgbClr val="414456"/>
      </a:accent3>
      <a:accent4>
        <a:srgbClr val="444455"/>
      </a:accent4>
      <a:accent5>
        <a:srgbClr val="444455"/>
      </a:accent5>
      <a:accent6>
        <a:srgbClr val="7F7F7F"/>
      </a:accent6>
      <a:hlink>
        <a:srgbClr val="002060"/>
      </a:hlink>
      <a:folHlink>
        <a:srgbClr val="B26B0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9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A000120140627A33KPBG</Template>
  <TotalTime>1108</TotalTime>
  <Words>764</Words>
  <Application>Microsoft Office PowerPoint</Application>
  <PresentationFormat>全屏显示(16:9)</PresentationFormat>
  <Paragraphs>120</Paragraphs>
  <Slides>26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微软雅黑</vt:lpstr>
      <vt:lpstr>幼圆</vt:lpstr>
      <vt:lpstr>Arial</vt:lpstr>
      <vt:lpstr>Arial Black</vt:lpstr>
      <vt:lpstr>Calibri</vt:lpstr>
      <vt:lpstr>Wingdings 2</vt:lpstr>
      <vt:lpstr>北大PPT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号百公司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锐旗设计；https:/9ppt.taobao.com</cp:keywords>
  <cp:lastModifiedBy>wentao wang</cp:lastModifiedBy>
  <cp:revision>503</cp:revision>
  <dcterms:created xsi:type="dcterms:W3CDTF">2023-12-12T11:40:38Z</dcterms:created>
  <dcterms:modified xsi:type="dcterms:W3CDTF">2024-04-16T15:54:49Z</dcterms:modified>
  <cp:category>锐旗设计；https://9ppt.taobao.com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2052-1.3.0.1676</vt:lpwstr>
  </property>
</Properties>
</file>